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71" r:id="rId14"/>
    <p:sldId id="269" r:id="rId15"/>
    <p:sldId id="267" r:id="rId16"/>
    <p:sldId id="274" r:id="rId17"/>
    <p:sldId id="275" r:id="rId18"/>
    <p:sldId id="270" r:id="rId19"/>
    <p:sldId id="272" r:id="rId20"/>
    <p:sldId id="276" r:id="rId21"/>
    <p:sldId id="273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106" d="100"/>
          <a:sy n="106" d="100"/>
        </p:scale>
        <p:origin x="-540" y="-7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44154-9A3E-4761-B2CD-A442D92FAE8A}" type="datetimeFigureOut">
              <a:rPr lang="en-IN" smtClean="0"/>
              <a:t>01-04-2020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A9A3B-C2C8-4659-98D7-D6BBA08E707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514181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44154-9A3E-4761-B2CD-A442D92FAE8A}" type="datetimeFigureOut">
              <a:rPr lang="en-IN" smtClean="0"/>
              <a:t>01-04-2020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A9A3B-C2C8-4659-98D7-D6BBA08E707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918910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44154-9A3E-4761-B2CD-A442D92FAE8A}" type="datetimeFigureOut">
              <a:rPr lang="en-IN" smtClean="0"/>
              <a:t>01-04-2020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A9A3B-C2C8-4659-98D7-D6BBA08E707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213481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44154-9A3E-4761-B2CD-A442D92FAE8A}" type="datetimeFigureOut">
              <a:rPr lang="en-IN" smtClean="0"/>
              <a:t>01-04-2020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A9A3B-C2C8-4659-98D7-D6BBA08E707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28008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44154-9A3E-4761-B2CD-A442D92FAE8A}" type="datetimeFigureOut">
              <a:rPr lang="en-IN" smtClean="0"/>
              <a:t>01-04-2020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A9A3B-C2C8-4659-98D7-D6BBA08E707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1482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44154-9A3E-4761-B2CD-A442D92FAE8A}" type="datetimeFigureOut">
              <a:rPr lang="en-IN" smtClean="0"/>
              <a:t>01-04-2020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A9A3B-C2C8-4659-98D7-D6BBA08E707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724681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44154-9A3E-4761-B2CD-A442D92FAE8A}" type="datetimeFigureOut">
              <a:rPr lang="en-IN" smtClean="0"/>
              <a:t>01-04-2020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A9A3B-C2C8-4659-98D7-D6BBA08E707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677814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44154-9A3E-4761-B2CD-A442D92FAE8A}" type="datetimeFigureOut">
              <a:rPr lang="en-IN" smtClean="0"/>
              <a:t>01-04-2020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A9A3B-C2C8-4659-98D7-D6BBA08E707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112110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44154-9A3E-4761-B2CD-A442D92FAE8A}" type="datetimeFigureOut">
              <a:rPr lang="en-IN" smtClean="0"/>
              <a:t>01-04-2020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A9A3B-C2C8-4659-98D7-D6BBA08E707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788671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44154-9A3E-4761-B2CD-A442D92FAE8A}" type="datetimeFigureOut">
              <a:rPr lang="en-IN" smtClean="0"/>
              <a:t>01-04-2020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A9A3B-C2C8-4659-98D7-D6BBA08E707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685037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44154-9A3E-4761-B2CD-A442D92FAE8A}" type="datetimeFigureOut">
              <a:rPr lang="en-IN" smtClean="0"/>
              <a:t>01-04-2020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A9A3B-C2C8-4659-98D7-D6BBA08E707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163716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844154-9A3E-4761-B2CD-A442D92FAE8A}" type="datetimeFigureOut">
              <a:rPr lang="en-IN" smtClean="0"/>
              <a:t>01-04-2020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0A9A3B-C2C8-4659-98D7-D6BBA08E707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652402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856562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Power System Design </a:t>
            </a:r>
            <a:endParaRPr lang="en-IN" sz="36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743200"/>
            <a:ext cx="9144000" cy="2514600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Unit-2</a:t>
            </a:r>
          </a:p>
          <a:p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Load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flow Analysis</a:t>
            </a:r>
            <a:endParaRPr lang="en-I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0014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26696"/>
          </a:xfrm>
        </p:spPr>
        <p:txBody>
          <a:bodyPr/>
          <a:lstStyle/>
          <a:p>
            <a:endParaRPr lang="en-IN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algn="just">
                  <a:lnSpc>
                    <a:spcPct val="120000"/>
                  </a:lnSpc>
                </a:pP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Node-voltage equation is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IN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𝐽</m:t>
                        </m:r>
                      </m:e>
                      <m:sub>
                        <m:r>
                          <a:rPr lang="en-IN" i="1">
                            <a:latin typeface="Cambria Math" panose="02040503050406030204" pitchFamily="18" charset="0"/>
                          </a:rPr>
                          <m:t>𝑏𝑢𝑠</m:t>
                        </m:r>
                      </m:sub>
                    </m:sSub>
                    <m:r>
                      <a:rPr lang="en-IN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IN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N" i="1">
                            <a:latin typeface="Cambria Math" panose="02040503050406030204" pitchFamily="18" charset="0"/>
                          </a:rPr>
                          <m:t>𝑌</m:t>
                        </m:r>
                      </m:e>
                      <m:sub>
                        <m:r>
                          <a:rPr lang="en-IN" i="1">
                            <a:latin typeface="Cambria Math" panose="02040503050406030204" pitchFamily="18" charset="0"/>
                          </a:rPr>
                          <m:t>𝑏𝑢𝑠</m:t>
                        </m:r>
                      </m:sub>
                    </m:sSub>
                    <m:sSub>
                      <m:sSubPr>
                        <m:ctrlPr>
                          <a:rPr lang="en-IN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N" i="1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IN" i="1">
                            <a:latin typeface="Cambria Math" panose="02040503050406030204" pitchFamily="18" charset="0"/>
                          </a:rPr>
                          <m:t>𝑏𝑢𝑠</m:t>
                        </m:r>
                      </m:sub>
                    </m:sSub>
                  </m:oMath>
                </a14:m>
                <a:endParaRPr lang="en-IN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>
                  <a:lnSpc>
                    <a:spcPct val="120000"/>
                  </a:lnSpc>
                </a:pP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here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</a:t>
                </a:r>
                <a:r>
                  <a:rPr lang="en-IN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IN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𝐽</m:t>
                        </m:r>
                      </m:e>
                      <m:sub>
                        <m:r>
                          <a:rPr lang="en-IN" i="1">
                            <a:latin typeface="Cambria Math" panose="02040503050406030204" pitchFamily="18" charset="0"/>
                          </a:rPr>
                          <m:t>𝑏𝑢𝑠</m:t>
                        </m:r>
                      </m:sub>
                    </m:sSub>
                  </m:oMath>
                </a14:m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=vector of injected bus current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  <a:p>
                <a:pPr marL="0" indent="0" algn="just">
                  <a:lnSpc>
                    <a:spcPct val="120000"/>
                  </a:lnSpc>
                  <a:buNone/>
                </a:pP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IN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N" i="1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IN" i="1">
                            <a:latin typeface="Cambria Math" panose="02040503050406030204" pitchFamily="18" charset="0"/>
                          </a:rPr>
                          <m:t>𝑏𝑢𝑠</m:t>
                        </m:r>
                      </m:sub>
                    </m:sSub>
                  </m:oMath>
                </a14:m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Vector of bus Voltage,</a:t>
                </a:r>
              </a:p>
              <a:p>
                <a:pPr marL="0" indent="0" algn="just">
                  <a:lnSpc>
                    <a:spcPct val="120000"/>
                  </a:lnSpc>
                  <a:buNone/>
                </a:pPr>
                <a:r>
                  <a:rPr lang="en-IN" dirty="0" smtClean="0"/>
                  <a:t>     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IN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N" i="1">
                            <a:latin typeface="Cambria Math" panose="02040503050406030204" pitchFamily="18" charset="0"/>
                          </a:rPr>
                          <m:t>𝑌</m:t>
                        </m:r>
                      </m:e>
                      <m:sub>
                        <m:r>
                          <a:rPr lang="en-IN" i="1">
                            <a:latin typeface="Cambria Math" panose="02040503050406030204" pitchFamily="18" charset="0"/>
                          </a:rPr>
                          <m:t>𝑏𝑢𝑠</m:t>
                        </m:r>
                      </m:sub>
                    </m:sSub>
                  </m:oMath>
                </a14:m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Bus admittance matrix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  <a:p>
                <a:pPr marL="0" indent="0" algn="just">
                  <a:lnSpc>
                    <a:spcPct val="120000"/>
                  </a:lnSpc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IN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                 </m:t>
                        </m:r>
                        <m:r>
                          <a:rPr lang="en-IN" i="1">
                            <a:latin typeface="Cambria Math" panose="02040503050406030204" pitchFamily="18" charset="0"/>
                          </a:rPr>
                          <m:t>𝐽</m:t>
                        </m:r>
                      </m:e>
                      <m:sub>
                        <m:r>
                          <a:rPr lang="en-IN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IN" i="1">
                        <a:latin typeface="Cambria Math" panose="02040503050406030204" pitchFamily="18" charset="0"/>
                      </a:rPr>
                      <m:t>=</m:t>
                    </m:r>
                    <m:nary>
                      <m:naryPr>
                        <m:chr m:val="∑"/>
                        <m:limLoc m:val="undOvr"/>
                        <m:ctrlPr>
                          <a:rPr lang="en-IN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IN" i="1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IN" i="1">
                            <a:latin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a:rPr lang="en-IN" i="1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  <m:e>
                        <m:sSub>
                          <m:sSubPr>
                            <m:ctrlPr>
                              <a:rPr lang="en-IN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IN" i="1">
                                <a:latin typeface="Cambria Math" panose="02040503050406030204" pitchFamily="18" charset="0"/>
                              </a:rPr>
                              <m:t>𝑌</m:t>
                            </m:r>
                          </m:e>
                          <m:sub>
                            <m:r>
                              <a:rPr lang="en-IN" i="1">
                                <a:latin typeface="Cambria Math" panose="02040503050406030204" pitchFamily="18" charset="0"/>
                              </a:rPr>
                              <m:t>𝑖𝑘</m:t>
                            </m:r>
                          </m:sub>
                        </m:sSub>
                        <m:sSub>
                          <m:sSubPr>
                            <m:ctrlPr>
                              <a:rPr lang="en-IN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IN" i="1">
                                <a:latin typeface="Cambria Math" panose="02040503050406030204" pitchFamily="18" charset="0"/>
                              </a:rPr>
                              <m:t>𝑉</m:t>
                            </m:r>
                          </m:e>
                          <m:sub>
                            <m:r>
                              <a:rPr lang="en-IN" i="1"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b>
                        </m:sSub>
                      </m:e>
                    </m:nary>
                  </m:oMath>
                </a14:m>
                <a:r>
                  <a:rPr lang="en-IN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:r>
                  <a:rPr lang="en-IN" i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</a:t>
                </a:r>
                <a:r>
                  <a:rPr lang="en-IN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=1,2,3,…..n</a:t>
                </a:r>
              </a:p>
              <a:p>
                <a:pPr marL="0" indent="0" algn="just">
                  <a:lnSpc>
                    <a:spcPct val="120000"/>
                  </a:lnSpc>
                  <a:buNone/>
                </a:pPr>
                <a:endParaRPr lang="en-US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 algn="just">
                  <a:lnSpc>
                    <a:spcPct val="120000"/>
                  </a:lnSpc>
                  <a:buNone/>
                </a:pPr>
                <a:endParaRPr 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IN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043" t="-420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42251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94935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Types </a:t>
            </a:r>
            <a:r>
              <a:rPr lang="en-US" sz="360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bus </a:t>
            </a:r>
            <a:r>
              <a:rPr lang="en-US" sz="36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load flow problem</a:t>
            </a:r>
            <a:endParaRPr lang="en-IN" sz="36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are three types of bus:</a:t>
            </a:r>
          </a:p>
          <a:p>
            <a:pPr lvl="1"/>
            <a:r>
              <a:rPr lang="en-US" dirty="0" smtClean="0"/>
              <a:t>Slack bus /swing bus/Reference bus</a:t>
            </a:r>
          </a:p>
          <a:p>
            <a:pPr lvl="1"/>
            <a:r>
              <a:rPr lang="en-US" dirty="0" smtClean="0"/>
              <a:t>PV bus/voltage controlled bus</a:t>
            </a:r>
          </a:p>
          <a:p>
            <a:pPr lvl="1"/>
            <a:r>
              <a:rPr lang="en-US" dirty="0" smtClean="0"/>
              <a:t>PQ bus</a:t>
            </a:r>
          </a:p>
          <a:p>
            <a:pPr lvl="1"/>
            <a:endParaRPr lang="en-IN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291128585"/>
                  </p:ext>
                </p:extLst>
              </p:nvPr>
            </p:nvGraphicFramePr>
            <p:xfrm>
              <a:off x="1132764" y="3807724"/>
              <a:ext cx="9444250" cy="2210936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2419217"/>
                    <a:gridCol w="1676035"/>
                    <a:gridCol w="2674499"/>
                    <a:gridCol w="2674499"/>
                  </a:tblGrid>
                  <a:tr h="552734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IN" sz="1600">
                              <a:effectLst/>
                            </a:rPr>
                            <a:t>Bus type</a:t>
                          </a:r>
                          <a:endParaRPr lang="en-IN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IN" sz="1600">
                              <a:effectLst/>
                            </a:rPr>
                            <a:t>No. of bus</a:t>
                          </a:r>
                          <a:endParaRPr lang="en-IN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IN" sz="1600">
                              <a:effectLst/>
                            </a:rPr>
                            <a:t>Quantities specified</a:t>
                          </a:r>
                          <a:endParaRPr lang="en-IN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IN" sz="1600">
                              <a:effectLst/>
                            </a:rPr>
                            <a:t>Quantities</a:t>
                          </a:r>
                          <a:endParaRPr lang="en-IN" sz="1100">
                            <a:effectLst/>
                          </a:endParaRP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IN" sz="1600">
                              <a:effectLst/>
                            </a:rPr>
                            <a:t>unknown</a:t>
                          </a:r>
                          <a:endParaRPr lang="en-IN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</a:tr>
                  <a:tr h="552734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IN" sz="1600">
                              <a:effectLst/>
                            </a:rPr>
                            <a:t>Slack bus</a:t>
                          </a:r>
                          <a:endParaRPr lang="en-IN" sz="1100">
                            <a:effectLst/>
                          </a:endParaRPr>
                        </a:p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IN" sz="1600">
                              <a:effectLst/>
                            </a:rPr>
                            <a:t>1</a:t>
                          </a:r>
                          <a:endParaRPr lang="en-IN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IN" sz="1600">
                              <a:effectLst/>
                            </a:rPr>
                            <a:t>1</a:t>
                          </a:r>
                          <a:endParaRPr lang="en-IN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d>
                                  <m:dPr>
                                    <m:begChr m:val="|"/>
                                    <m:endChr m:val="|"/>
                                    <m:ctrlPr>
                                      <a:rPr lang="en-IN" sz="16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IN" sz="16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𝑉</m:t>
                                    </m:r>
                                  </m:e>
                                </m:d>
                                <m:r>
                                  <a:rPr lang="en-IN" sz="1600">
                                    <a:effectLst/>
                                    <a:latin typeface="Cambria Math" panose="02040503050406030204" pitchFamily="18" charset="0"/>
                                  </a:rPr>
                                  <m:t>𝛿</m:t>
                                </m:r>
                              </m:oMath>
                            </m:oMathPara>
                          </a14:m>
                          <a:endParaRPr lang="en-IN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IN" sz="1600">
                              <a:effectLst/>
                            </a:rPr>
                            <a:t>0</a:t>
                          </a:r>
                          <a:endParaRPr lang="en-IN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</a:tr>
                  <a:tr h="552734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IN" sz="1600">
                              <a:effectLst/>
                            </a:rPr>
                            <a:t>PV bus</a:t>
                          </a:r>
                          <a:endParaRPr lang="en-IN" sz="1100">
                            <a:effectLst/>
                          </a:endParaRPr>
                        </a:p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IN" sz="1600">
                              <a:effectLst/>
                            </a:rPr>
                            <a:t>2,3,---m</a:t>
                          </a:r>
                          <a:endParaRPr lang="en-IN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IN" sz="1600">
                              <a:effectLst/>
                            </a:rPr>
                            <a:t>m-1</a:t>
                          </a:r>
                          <a:endParaRPr lang="en-IN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IN" sz="1600">
                              <a:effectLst/>
                            </a:rPr>
                            <a:t>P,</a:t>
                          </a:r>
                          <a14:m>
                            <m:oMath xmlns:m="http://schemas.openxmlformats.org/officeDocument/2006/math">
                              <m:r>
                                <a:rPr lang="en-IN" sz="1600">
                                  <a:effectLst/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d>
                                <m:dPr>
                                  <m:begChr m:val="|"/>
                                  <m:endChr m:val="|"/>
                                  <m:ctrlPr>
                                    <a:rPr lang="en-IN" sz="1600" i="1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IN" sz="1600">
                                      <a:effectLst/>
                                      <a:latin typeface="Cambria Math" panose="02040503050406030204" pitchFamily="18" charset="0"/>
                                    </a:rPr>
                                    <m:t>𝑉</m:t>
                                  </m:r>
                                </m:e>
                              </m:d>
                            </m:oMath>
                          </a14:m>
                          <a:endParaRPr lang="en-IN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IN" sz="1600">
                                    <a:effectLst/>
                                    <a:latin typeface="Cambria Math" panose="02040503050406030204" pitchFamily="18" charset="0"/>
                                  </a:rPr>
                                  <m:t>𝛿</m:t>
                                </m:r>
                              </m:oMath>
                            </m:oMathPara>
                          </a14:m>
                          <a:endParaRPr lang="en-IN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</a:tr>
                  <a:tr h="552734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IN" sz="1600">
                              <a:effectLst/>
                            </a:rPr>
                            <a:t>PQ bus</a:t>
                          </a:r>
                          <a:endParaRPr lang="en-IN" sz="1100">
                            <a:effectLst/>
                          </a:endParaRPr>
                        </a:p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IN" sz="1600">
                              <a:effectLst/>
                            </a:rPr>
                            <a:t>m+1,…..n</a:t>
                          </a:r>
                          <a:endParaRPr lang="en-IN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IN" sz="1600">
                              <a:effectLst/>
                            </a:rPr>
                            <a:t>n-m</a:t>
                          </a:r>
                          <a:endParaRPr lang="en-IN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IN" sz="1600">
                              <a:effectLst/>
                            </a:rPr>
                            <a:t>P,Q</a:t>
                          </a:r>
                          <a:endParaRPr lang="en-IN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d>
                                  <m:dPr>
                                    <m:begChr m:val="|"/>
                                    <m:endChr m:val="|"/>
                                    <m:ctrlPr>
                                      <a:rPr lang="en-IN" sz="16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IN" sz="16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𝑉</m:t>
                                    </m:r>
                                  </m:e>
                                </m:d>
                                <m:r>
                                  <a:rPr lang="en-IN" sz="1600">
                                    <a:effectLst/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n-IN" sz="1600">
                                    <a:effectLst/>
                                    <a:latin typeface="Cambria Math" panose="02040503050406030204" pitchFamily="18" charset="0"/>
                                  </a:rPr>
                                  <m:t>𝑎𝑛𝑑</m:t>
                                </m:r>
                                <m:r>
                                  <a:rPr lang="en-IN" sz="1600">
                                    <a:effectLst/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n-IN" sz="1600">
                                    <a:effectLst/>
                                    <a:latin typeface="Cambria Math" panose="02040503050406030204" pitchFamily="18" charset="0"/>
                                  </a:rPr>
                                  <m:t>𝛿</m:t>
                                </m:r>
                              </m:oMath>
                            </m:oMathPara>
                          </a14:m>
                          <a:endParaRPr lang="en-IN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291128585"/>
                  </p:ext>
                </p:extLst>
              </p:nvPr>
            </p:nvGraphicFramePr>
            <p:xfrm>
              <a:off x="1132764" y="3807724"/>
              <a:ext cx="9444250" cy="2210936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2419217"/>
                    <a:gridCol w="1676035"/>
                    <a:gridCol w="2674499"/>
                    <a:gridCol w="2674499"/>
                  </a:tblGrid>
                  <a:tr h="552734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IN" sz="1600">
                              <a:effectLst/>
                            </a:rPr>
                            <a:t>Bus type</a:t>
                          </a:r>
                          <a:endParaRPr lang="en-IN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IN" sz="1600">
                              <a:effectLst/>
                            </a:rPr>
                            <a:t>No. of bus</a:t>
                          </a:r>
                          <a:endParaRPr lang="en-IN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IN" sz="1600">
                              <a:effectLst/>
                            </a:rPr>
                            <a:t>Quantities specified</a:t>
                          </a:r>
                          <a:endParaRPr lang="en-IN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IN" sz="1600">
                              <a:effectLst/>
                            </a:rPr>
                            <a:t>Quantities</a:t>
                          </a:r>
                          <a:endParaRPr lang="en-IN" sz="1100">
                            <a:effectLst/>
                          </a:endParaRP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IN" sz="1600">
                              <a:effectLst/>
                            </a:rPr>
                            <a:t>unknown</a:t>
                          </a:r>
                          <a:endParaRPr lang="en-IN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</a:tr>
                  <a:tr h="552734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IN" sz="1600">
                              <a:effectLst/>
                            </a:rPr>
                            <a:t>Slack bus</a:t>
                          </a:r>
                          <a:endParaRPr lang="en-IN" sz="1100">
                            <a:effectLst/>
                          </a:endParaRPr>
                        </a:p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IN" sz="1600">
                              <a:effectLst/>
                            </a:rPr>
                            <a:t>1</a:t>
                          </a:r>
                          <a:endParaRPr lang="en-IN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IN" sz="1600">
                              <a:effectLst/>
                            </a:rPr>
                            <a:t>1</a:t>
                          </a:r>
                          <a:endParaRPr lang="en-IN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 rotWithShape="0">
                          <a:blip r:embed="rId2"/>
                          <a:stretch>
                            <a:fillRect l="-153531" t="-109890" r="-100911" b="-21428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IN" sz="1600">
                              <a:effectLst/>
                            </a:rPr>
                            <a:t>0</a:t>
                          </a:r>
                          <a:endParaRPr lang="en-IN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</a:tr>
                  <a:tr h="552734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IN" sz="1600">
                              <a:effectLst/>
                            </a:rPr>
                            <a:t>PV bus</a:t>
                          </a:r>
                          <a:endParaRPr lang="en-IN" sz="1100">
                            <a:effectLst/>
                          </a:endParaRPr>
                        </a:p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IN" sz="1600">
                              <a:effectLst/>
                            </a:rPr>
                            <a:t>2,3,---m</a:t>
                          </a:r>
                          <a:endParaRPr lang="en-IN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IN" sz="1600">
                              <a:effectLst/>
                            </a:rPr>
                            <a:t>m-1</a:t>
                          </a:r>
                          <a:endParaRPr lang="en-IN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 rotWithShape="0">
                          <a:blip r:embed="rId2"/>
                          <a:stretch>
                            <a:fillRect l="-153531" t="-209890" r="-100911" b="-11428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 rotWithShape="0">
                          <a:blip r:embed="rId2"/>
                          <a:stretch>
                            <a:fillRect l="-253531" t="-209890" r="-911" b="-114286"/>
                          </a:stretch>
                        </a:blipFill>
                      </a:tcPr>
                    </a:tc>
                  </a:tr>
                  <a:tr h="552734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IN" sz="1600">
                              <a:effectLst/>
                            </a:rPr>
                            <a:t>PQ bus</a:t>
                          </a:r>
                          <a:endParaRPr lang="en-IN" sz="1100">
                            <a:effectLst/>
                          </a:endParaRPr>
                        </a:p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IN" sz="1600">
                              <a:effectLst/>
                            </a:rPr>
                            <a:t>m+1,…..n</a:t>
                          </a:r>
                          <a:endParaRPr lang="en-IN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IN" sz="1600">
                              <a:effectLst/>
                            </a:rPr>
                            <a:t>n-m</a:t>
                          </a:r>
                          <a:endParaRPr lang="en-IN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IN" sz="1600">
                              <a:effectLst/>
                            </a:rPr>
                            <a:t>P,Q</a:t>
                          </a:r>
                          <a:endParaRPr lang="en-IN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 rotWithShape="0">
                          <a:blip r:embed="rId2"/>
                          <a:stretch>
                            <a:fillRect l="-253531" t="-309890" r="-911" b="-14286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3840572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26696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Power flow problem</a:t>
            </a:r>
            <a:endParaRPr lang="en-IN" sz="36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4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1091822"/>
                <a:ext cx="10515600" cy="5472751"/>
              </a:xfrm>
            </p:spPr>
            <p:txBody>
              <a:bodyPr>
                <a:normAutofit/>
              </a:bodyPr>
              <a:lstStyle/>
              <a:p>
                <a:pPr algn="just">
                  <a:lnSpc>
                    <a:spcPct val="150000"/>
                  </a:lnSpc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IN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N" i="1">
                            <a:latin typeface="Cambria Math" panose="02040503050406030204" pitchFamily="18" charset="0"/>
                          </a:rPr>
                          <m:t>𝐽</m:t>
                        </m:r>
                      </m:e>
                      <m:sub>
                        <m:r>
                          <a:rPr lang="en-IN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IN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IN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N" i="1">
                            <a:latin typeface="Cambria Math" panose="02040503050406030204" pitchFamily="18" charset="0"/>
                          </a:rPr>
                          <m:t>𝑌</m:t>
                        </m:r>
                      </m:e>
                      <m:sub>
                        <m:r>
                          <a:rPr lang="en-IN" i="1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IN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IN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N" i="1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IN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IN" i="1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IN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N" i="1">
                            <a:latin typeface="Cambria Math" panose="02040503050406030204" pitchFamily="18" charset="0"/>
                          </a:rPr>
                          <m:t>𝑌</m:t>
                        </m:r>
                      </m:e>
                      <m:sub>
                        <m:r>
                          <a:rPr lang="en-IN" i="1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IN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sSub>
                      <m:sSubPr>
                        <m:ctrlPr>
                          <a:rPr lang="en-IN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N" i="1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IN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IN" i="1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IN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N" i="1">
                            <a:latin typeface="Cambria Math" panose="02040503050406030204" pitchFamily="18" charset="0"/>
                          </a:rPr>
                          <m:t>𝑌</m:t>
                        </m:r>
                      </m:e>
                      <m:sub>
                        <m:r>
                          <a:rPr lang="en-IN" i="1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IN" i="1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sSub>
                      <m:sSubPr>
                        <m:ctrlPr>
                          <a:rPr lang="en-IN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N" i="1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IN" i="1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en-IN" i="1">
                        <a:latin typeface="Cambria Math" panose="02040503050406030204" pitchFamily="18" charset="0"/>
                      </a:rPr>
                      <m:t>………</m:t>
                    </m:r>
                    <m:sSub>
                      <m:sSubPr>
                        <m:ctrlPr>
                          <a:rPr lang="en-IN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N" i="1">
                            <a:latin typeface="Cambria Math" panose="02040503050406030204" pitchFamily="18" charset="0"/>
                          </a:rPr>
                          <m:t>𝑌</m:t>
                        </m:r>
                      </m:e>
                      <m:sub>
                        <m:r>
                          <a:rPr lang="en-IN" i="1">
                            <a:latin typeface="Cambria Math" panose="02040503050406030204" pitchFamily="18" charset="0"/>
                          </a:rPr>
                          <m:t>𝑖𝑛</m:t>
                        </m:r>
                      </m:sub>
                    </m:sSub>
                    <m:sSub>
                      <m:sSubPr>
                        <m:ctrlPr>
                          <a:rPr lang="en-IN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N" i="1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IN" i="1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endParaRPr lang="en-IN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>
                  <a:lnSpc>
                    <a:spcPct val="150000"/>
                  </a:lnSpc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IN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N" i="1">
                            <a:latin typeface="Cambria Math" panose="02040503050406030204" pitchFamily="18" charset="0"/>
                          </a:rPr>
                          <m:t>𝐽</m:t>
                        </m:r>
                      </m:e>
                      <m:sub>
                        <m:r>
                          <a:rPr lang="en-IN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IN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=Injected Current </a:t>
                </a:r>
                <a:r>
                  <a:rPr lang="en-IN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at bus ‘</a:t>
                </a:r>
                <a:r>
                  <a:rPr lang="en-IN" i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</a:t>
                </a:r>
                <a:r>
                  <a:rPr lang="en-IN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’</a:t>
                </a:r>
                <a:endParaRPr lang="en-IN" i="1" dirty="0" smtClean="0"/>
              </a:p>
              <a:p>
                <a:pPr algn="just">
                  <a:lnSpc>
                    <a:spcPct val="150000"/>
                  </a:lnSpc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IN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N" i="1">
                            <a:latin typeface="Cambria Math" panose="02040503050406030204" pitchFamily="18" charset="0"/>
                          </a:rPr>
                          <m:t>𝐽</m:t>
                        </m:r>
                      </m:e>
                      <m:sub>
                        <m:r>
                          <a:rPr lang="en-IN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IN" i="1">
                        <a:latin typeface="Cambria Math" panose="02040503050406030204" pitchFamily="18" charset="0"/>
                      </a:rPr>
                      <m:t>=</m:t>
                    </m:r>
                    <m:nary>
                      <m:naryPr>
                        <m:chr m:val="∑"/>
                        <m:limLoc m:val="undOvr"/>
                        <m:ctrlPr>
                          <a:rPr lang="en-IN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IN" i="1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IN" i="1">
                            <a:latin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a:rPr lang="en-IN" i="1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  <m:e>
                        <m:sSub>
                          <m:sSubPr>
                            <m:ctrlPr>
                              <a:rPr lang="en-IN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IN" i="1">
                                <a:latin typeface="Cambria Math" panose="02040503050406030204" pitchFamily="18" charset="0"/>
                              </a:rPr>
                              <m:t>𝑌</m:t>
                            </m:r>
                          </m:e>
                          <m:sub>
                            <m:r>
                              <a:rPr lang="en-IN" i="1">
                                <a:latin typeface="Cambria Math" panose="02040503050406030204" pitchFamily="18" charset="0"/>
                              </a:rPr>
                              <m:t>𝑖𝑘</m:t>
                            </m:r>
                          </m:sub>
                        </m:sSub>
                        <m:sSub>
                          <m:sSubPr>
                            <m:ctrlPr>
                              <a:rPr lang="en-IN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IN" i="1">
                                <a:latin typeface="Cambria Math" panose="02040503050406030204" pitchFamily="18" charset="0"/>
                              </a:rPr>
                              <m:t>𝑉</m:t>
                            </m:r>
                          </m:e>
                          <m:sub>
                            <m:r>
                              <a:rPr lang="en-IN" i="1"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b>
                        </m:sSub>
                      </m:e>
                    </m:nary>
                  </m:oMath>
                </a14:m>
                <a:r>
                  <a:rPr lang="en-IN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:r>
                  <a:rPr lang="en-IN" i="1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</a:t>
                </a:r>
                <a:r>
                  <a:rPr lang="en-IN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=1,2,3,…..n</a:t>
                </a:r>
              </a:p>
              <a:p>
                <a:pPr algn="just">
                  <a:lnSpc>
                    <a:spcPct val="150000"/>
                  </a:lnSpc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IN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N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IN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IN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IN" i="1">
                        <a:latin typeface="Cambria Math" panose="02040503050406030204" pitchFamily="18" charset="0"/>
                      </a:rPr>
                      <m:t>𝑗</m:t>
                    </m:r>
                    <m:sSub>
                      <m:sSubPr>
                        <m:ctrlPr>
                          <a:rPr lang="en-IN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N" i="1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en-IN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IN" i="1">
                        <a:latin typeface="Cambria Math" panose="02040503050406030204" pitchFamily="18" charset="0"/>
                      </a:rPr>
                      <m:t>=</m:t>
                    </m:r>
                    <m:sSubSup>
                      <m:sSubSupPr>
                        <m:ctrlPr>
                          <a:rPr lang="en-IN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IN" i="1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IN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  <m:sup>
                        <m:r>
                          <a:rPr lang="en-IN" i="1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bSup>
                    <m:sSub>
                      <m:sSubPr>
                        <m:ctrlPr>
                          <a:rPr lang="en-IN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N" i="1">
                            <a:latin typeface="Cambria Math" panose="02040503050406030204" pitchFamily="18" charset="0"/>
                          </a:rPr>
                          <m:t>𝐽</m:t>
                        </m:r>
                      </m:e>
                      <m:sub>
                        <m:r>
                          <a:rPr lang="en-IN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endParaRPr lang="en-IN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>
                  <a:lnSpc>
                    <a:spcPct val="150000"/>
                  </a:lnSpc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IN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N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IN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IN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Injected </a:t>
                </a:r>
                <a:r>
                  <a:rPr lang="en-IN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real power at bus ‘</a:t>
                </a:r>
                <a:r>
                  <a:rPr lang="en-IN" i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</a:t>
                </a:r>
                <a:r>
                  <a:rPr lang="en-IN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’</a:t>
                </a:r>
              </a:p>
              <a:p>
                <a:pPr algn="just">
                  <a:lnSpc>
                    <a:spcPct val="150000"/>
                  </a:lnSpc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IN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en-IN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IN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Injected </a:t>
                </a:r>
                <a:r>
                  <a:rPr lang="en-IN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reactive </a:t>
                </a:r>
                <a:r>
                  <a:rPr lang="en-IN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power at bus ‘</a:t>
                </a:r>
                <a:r>
                  <a:rPr lang="en-IN" i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</a:t>
                </a:r>
                <a:r>
                  <a:rPr lang="en-IN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’</a:t>
                </a:r>
                <a:endParaRPr lang="en-IN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>
                  <a:lnSpc>
                    <a:spcPct val="150000"/>
                  </a:lnSpc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IN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N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IN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IN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IN" i="1">
                        <a:latin typeface="Cambria Math" panose="02040503050406030204" pitchFamily="18" charset="0"/>
                      </a:rPr>
                      <m:t>𝑗</m:t>
                    </m:r>
                    <m:sSub>
                      <m:sSubPr>
                        <m:ctrlPr>
                          <a:rPr lang="en-IN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N" i="1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en-IN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IN" i="1">
                        <a:latin typeface="Cambria Math" panose="02040503050406030204" pitchFamily="18" charset="0"/>
                      </a:rPr>
                      <m:t>=</m:t>
                    </m:r>
                    <m:sSubSup>
                      <m:sSubSupPr>
                        <m:ctrlPr>
                          <a:rPr lang="en-IN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IN" i="1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IN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  <m:sup>
                        <m:r>
                          <a:rPr lang="en-IN" i="1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bSup>
                    <m:r>
                      <a:rPr lang="en-IN" i="1">
                        <a:latin typeface="Cambria Math" panose="02040503050406030204" pitchFamily="18" charset="0"/>
                      </a:rPr>
                      <m:t>(</m:t>
                    </m:r>
                    <m:nary>
                      <m:naryPr>
                        <m:chr m:val="∑"/>
                        <m:limLoc m:val="undOvr"/>
                        <m:ctrlPr>
                          <a:rPr lang="en-IN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IN" i="1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IN" i="1">
                            <a:latin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a:rPr lang="en-IN" i="1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  <m:e>
                        <m:sSub>
                          <m:sSubPr>
                            <m:ctrlPr>
                              <a:rPr lang="en-IN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IN" i="1">
                                <a:latin typeface="Cambria Math" panose="02040503050406030204" pitchFamily="18" charset="0"/>
                              </a:rPr>
                              <m:t>𝑌</m:t>
                            </m:r>
                          </m:e>
                          <m:sub>
                            <m:r>
                              <a:rPr lang="en-IN" i="1">
                                <a:latin typeface="Cambria Math" panose="02040503050406030204" pitchFamily="18" charset="0"/>
                              </a:rPr>
                              <m:t>𝑖𝑘</m:t>
                            </m:r>
                          </m:sub>
                        </m:sSub>
                        <m:sSub>
                          <m:sSubPr>
                            <m:ctrlPr>
                              <a:rPr lang="en-IN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IN" i="1">
                                <a:latin typeface="Cambria Math" panose="02040503050406030204" pitchFamily="18" charset="0"/>
                              </a:rPr>
                              <m:t>𝑉</m:t>
                            </m:r>
                          </m:e>
                          <m:sub>
                            <m:r>
                              <a:rPr lang="en-IN" i="1"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b>
                        </m:sSub>
                      </m:e>
                    </m:nary>
                    <m:r>
                      <a:rPr lang="en-IN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IN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IN" sz="4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IN" sz="3600" dirty="0"/>
              </a:p>
              <a:p>
                <a:endParaRPr lang="en-IN" sz="36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IN" dirty="0"/>
              </a:p>
            </p:txBody>
          </p:sp>
        </mc:Choice>
        <mc:Fallback xmlns="">
          <p:sp>
            <p:nvSpPr>
              <p:cNvPr id="5" name="Content Placeholder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091822"/>
                <a:ext cx="10515600" cy="5472751"/>
              </a:xfr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97211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58457"/>
          </a:xfrm>
        </p:spPr>
        <p:txBody>
          <a:bodyPr>
            <a:normAutofit fontScale="90000"/>
          </a:bodyPr>
          <a:lstStyle/>
          <a:p>
            <a:endParaRPr lang="en-IN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1255594"/>
                <a:ext cx="10515600" cy="4921369"/>
              </a:xfrm>
            </p:spPr>
            <p:txBody>
              <a:bodyPr>
                <a:normAutofit fontScale="92500"/>
              </a:bodyPr>
              <a:lstStyle/>
              <a:p>
                <a:pPr algn="just">
                  <a:lnSpc>
                    <a:spcPct val="150000"/>
                  </a:lnSpc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IN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N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IN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IN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IN" i="1">
                        <a:latin typeface="Cambria Math" panose="02040503050406030204" pitchFamily="18" charset="0"/>
                      </a:rPr>
                      <m:t>𝑟𝑒</m:t>
                    </m:r>
                    <m:r>
                      <a:rPr lang="en-IN" i="1">
                        <a:latin typeface="Cambria Math" panose="02040503050406030204" pitchFamily="18" charset="0"/>
                      </a:rPr>
                      <m:t>[</m:t>
                    </m:r>
                    <m:sSubSup>
                      <m:sSubSupPr>
                        <m:ctrlPr>
                          <a:rPr lang="en-IN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IN" i="1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IN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  <m:sup>
                        <m:r>
                          <a:rPr lang="en-IN" i="1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bSup>
                    <m:d>
                      <m:dPr>
                        <m:ctrlPr>
                          <a:rPr lang="en-IN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nary>
                          <m:naryPr>
                            <m:chr m:val="∑"/>
                            <m:limLoc m:val="undOvr"/>
                            <m:ctrlPr>
                              <a:rPr lang="en-IN" i="1"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a:rPr lang="en-IN" i="1">
                                <a:latin typeface="Cambria Math" panose="02040503050406030204" pitchFamily="18" charset="0"/>
                              </a:rPr>
                              <m:t>𝑘</m:t>
                            </m:r>
                            <m:r>
                              <a:rPr lang="en-IN" i="1">
                                <a:latin typeface="Cambria Math" panose="02040503050406030204" pitchFamily="18" charset="0"/>
                              </a:rPr>
                              <m:t>=1</m:t>
                            </m:r>
                          </m:sub>
                          <m:sup>
                            <m:r>
                              <a:rPr lang="en-IN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p>
                          <m:e>
                            <m:sSub>
                              <m:sSubPr>
                                <m:ctrlPr>
                                  <a:rPr lang="en-IN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IN" i="1">
                                    <a:latin typeface="Cambria Math" panose="02040503050406030204" pitchFamily="18" charset="0"/>
                                  </a:rPr>
                                  <m:t>𝑌</m:t>
                                </m:r>
                              </m:e>
                              <m:sub>
                                <m:r>
                                  <a:rPr lang="en-IN" i="1">
                                    <a:latin typeface="Cambria Math" panose="02040503050406030204" pitchFamily="18" charset="0"/>
                                  </a:rPr>
                                  <m:t>𝑖𝑘</m:t>
                                </m:r>
                              </m:sub>
                            </m:sSub>
                            <m:sSub>
                              <m:sSubPr>
                                <m:ctrlPr>
                                  <a:rPr lang="en-IN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IN" i="1">
                                    <a:latin typeface="Cambria Math" panose="02040503050406030204" pitchFamily="18" charset="0"/>
                                  </a:rPr>
                                  <m:t>𝑉</m:t>
                                </m:r>
                              </m:e>
                              <m:sub>
                                <m:r>
                                  <a:rPr lang="en-IN" i="1"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</m:sub>
                            </m:sSub>
                          </m:e>
                        </m:nary>
                      </m:e>
                    </m:d>
                    <m:r>
                      <a:rPr lang="en-IN" i="1">
                        <a:latin typeface="Cambria Math" panose="02040503050406030204" pitchFamily="18" charset="0"/>
                      </a:rPr>
                      <m:t>]</m:t>
                    </m:r>
                  </m:oMath>
                </a14:m>
                <a:endParaRPr lang="en-IN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>
                  <a:lnSpc>
                    <a:spcPct val="150000"/>
                  </a:lnSpc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IN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N" i="1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en-IN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IN" i="1">
                        <a:latin typeface="Cambria Math" panose="02040503050406030204" pitchFamily="18" charset="0"/>
                      </a:rPr>
                      <m:t>=−</m:t>
                    </m:r>
                    <m:r>
                      <a:rPr lang="en-IN" i="1">
                        <a:latin typeface="Cambria Math" panose="02040503050406030204" pitchFamily="18" charset="0"/>
                      </a:rPr>
                      <m:t>𝑖𝑚𝑎𝑔</m:t>
                    </m:r>
                    <m:r>
                      <a:rPr lang="en-IN" i="1">
                        <a:latin typeface="Cambria Math" panose="02040503050406030204" pitchFamily="18" charset="0"/>
                      </a:rPr>
                      <m:t>[</m:t>
                    </m:r>
                    <m:sSubSup>
                      <m:sSubSupPr>
                        <m:ctrlPr>
                          <a:rPr lang="en-IN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IN" i="1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IN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  <m:sup>
                        <m:r>
                          <a:rPr lang="en-IN" i="1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bSup>
                    <m:d>
                      <m:dPr>
                        <m:ctrlPr>
                          <a:rPr lang="en-IN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nary>
                          <m:naryPr>
                            <m:chr m:val="∑"/>
                            <m:limLoc m:val="undOvr"/>
                            <m:ctrlPr>
                              <a:rPr lang="en-IN" i="1"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a:rPr lang="en-IN" i="1">
                                <a:latin typeface="Cambria Math" panose="02040503050406030204" pitchFamily="18" charset="0"/>
                              </a:rPr>
                              <m:t>𝑘</m:t>
                            </m:r>
                            <m:r>
                              <a:rPr lang="en-IN" i="1">
                                <a:latin typeface="Cambria Math" panose="02040503050406030204" pitchFamily="18" charset="0"/>
                              </a:rPr>
                              <m:t>=1</m:t>
                            </m:r>
                          </m:sub>
                          <m:sup>
                            <m:r>
                              <a:rPr lang="en-IN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p>
                          <m:e>
                            <m:sSub>
                              <m:sSubPr>
                                <m:ctrlPr>
                                  <a:rPr lang="en-IN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IN" i="1">
                                    <a:latin typeface="Cambria Math" panose="02040503050406030204" pitchFamily="18" charset="0"/>
                                  </a:rPr>
                                  <m:t>𝑌</m:t>
                                </m:r>
                              </m:e>
                              <m:sub>
                                <m:r>
                                  <a:rPr lang="en-IN" i="1">
                                    <a:latin typeface="Cambria Math" panose="02040503050406030204" pitchFamily="18" charset="0"/>
                                  </a:rPr>
                                  <m:t>𝑖𝑘</m:t>
                                </m:r>
                              </m:sub>
                            </m:sSub>
                            <m:sSub>
                              <m:sSubPr>
                                <m:ctrlPr>
                                  <a:rPr lang="en-IN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IN" i="1">
                                    <a:latin typeface="Cambria Math" panose="02040503050406030204" pitchFamily="18" charset="0"/>
                                  </a:rPr>
                                  <m:t>𝑉</m:t>
                                </m:r>
                              </m:e>
                              <m:sub>
                                <m:r>
                                  <a:rPr lang="en-IN" i="1"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</m:sub>
                            </m:sSub>
                          </m:e>
                        </m:nary>
                      </m:e>
                    </m:d>
                    <m:r>
                      <a:rPr lang="en-IN" i="1">
                        <a:latin typeface="Cambria Math" panose="02040503050406030204" pitchFamily="18" charset="0"/>
                      </a:rPr>
                      <m:t>]</m:t>
                    </m:r>
                  </m:oMath>
                </a14:m>
                <a:endParaRPr lang="en-IN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>
                  <a:lnSpc>
                    <a:spcPct val="150000"/>
                  </a:lnSpc>
                </a:pPr>
                <a14:m>
                  <m:oMath xmlns:m="http://schemas.openxmlformats.org/officeDocument/2006/math">
                    <m:nary>
                      <m:naryPr>
                        <m:chr m:val="∑"/>
                        <m:limLoc m:val="undOvr"/>
                        <m:ctrlPr>
                          <a:rPr lang="en-IN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IN" i="1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IN" i="1">
                            <a:latin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a:rPr lang="en-IN" i="1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  <m:e>
                        <m:sSub>
                          <m:sSubPr>
                            <m:ctrlPr>
                              <a:rPr lang="en-IN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IN" i="1">
                                <a:latin typeface="Cambria Math" panose="02040503050406030204" pitchFamily="18" charset="0"/>
                              </a:rPr>
                              <m:t>𝑌</m:t>
                            </m:r>
                          </m:e>
                          <m:sub>
                            <m:r>
                              <a:rPr lang="en-IN" i="1">
                                <a:latin typeface="Cambria Math" panose="02040503050406030204" pitchFamily="18" charset="0"/>
                              </a:rPr>
                              <m:t>𝑖𝑘</m:t>
                            </m:r>
                          </m:sub>
                        </m:sSub>
                        <m:sSub>
                          <m:sSubPr>
                            <m:ctrlPr>
                              <a:rPr lang="en-IN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IN" i="1">
                                <a:latin typeface="Cambria Math" panose="02040503050406030204" pitchFamily="18" charset="0"/>
                              </a:rPr>
                              <m:t>𝑉</m:t>
                            </m:r>
                          </m:e>
                          <m:sub>
                            <m:r>
                              <a:rPr lang="en-IN" i="1"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b>
                        </m:sSub>
                      </m:e>
                    </m:nary>
                    <m:r>
                      <a:rPr lang="en-IN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IN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IN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IN" i="1"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en-IN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  <m:r>
                          <a:rPr lang="en-IN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IN" i="1">
                            <a:latin typeface="Cambria Math" panose="02040503050406030204" pitchFamily="18" charset="0"/>
                          </a:rPr>
                          <m:t>𝑗</m:t>
                        </m:r>
                        <m:sSub>
                          <m:sSubPr>
                            <m:ctrlPr>
                              <a:rPr lang="en-IN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IN" i="1">
                                <a:latin typeface="Cambria Math" panose="02040503050406030204" pitchFamily="18" charset="0"/>
                              </a:rPr>
                              <m:t>𝑄</m:t>
                            </m:r>
                          </m:e>
                          <m:sub>
                            <m:r>
                              <a:rPr lang="en-IN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num>
                      <m:den>
                        <m:sSubSup>
                          <m:sSubSupPr>
                            <m:ctrlPr>
                              <a:rPr lang="en-IN" i="1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IN" i="1">
                                <a:latin typeface="Cambria Math" panose="02040503050406030204" pitchFamily="18" charset="0"/>
                              </a:rPr>
                              <m:t>𝑉</m:t>
                            </m:r>
                          </m:e>
                          <m:sub>
                            <m:r>
                              <a:rPr lang="en-IN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  <m:sup>
                            <m:r>
                              <a:rPr lang="en-IN" i="1">
                                <a:latin typeface="Cambria Math" panose="02040503050406030204" pitchFamily="18" charset="0"/>
                              </a:rPr>
                              <m:t>∗</m:t>
                            </m:r>
                          </m:sup>
                        </m:sSubSup>
                      </m:den>
                    </m:f>
                  </m:oMath>
                </a14:m>
                <a:endParaRPr lang="en-IN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>
                  <a:lnSpc>
                    <a:spcPct val="150000"/>
                  </a:lnSpc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IN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N" i="1">
                            <a:latin typeface="Cambria Math" panose="02040503050406030204" pitchFamily="18" charset="0"/>
                          </a:rPr>
                          <m:t>𝑌</m:t>
                        </m:r>
                      </m:e>
                      <m:sub>
                        <m:r>
                          <a:rPr lang="en-IN" i="1">
                            <a:latin typeface="Cambria Math" panose="02040503050406030204" pitchFamily="18" charset="0"/>
                          </a:rPr>
                          <m:t>𝑖𝑖</m:t>
                        </m:r>
                      </m:sub>
                    </m:sSub>
                    <m:sSub>
                      <m:sSubPr>
                        <m:ctrlPr>
                          <a:rPr lang="en-IN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N" i="1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IN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IN" i="1">
                        <a:latin typeface="Cambria Math" panose="02040503050406030204" pitchFamily="18" charset="0"/>
                      </a:rPr>
                      <m:t>+</m:t>
                    </m:r>
                    <m:nary>
                      <m:naryPr>
                        <m:chr m:val="∑"/>
                        <m:limLoc m:val="undOvr"/>
                        <m:ctrlPr>
                          <a:rPr lang="en-IN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IN" i="1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IN" i="1">
                            <a:latin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a:rPr lang="en-IN" i="1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IN" i="1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  <m:e>
                        <m:sSub>
                          <m:sSubPr>
                            <m:ctrlPr>
                              <a:rPr lang="en-IN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IN" i="1">
                                <a:latin typeface="Cambria Math" panose="02040503050406030204" pitchFamily="18" charset="0"/>
                              </a:rPr>
                              <m:t>𝑌</m:t>
                            </m:r>
                          </m:e>
                          <m:sub>
                            <m:r>
                              <a:rPr lang="en-IN" i="1">
                                <a:latin typeface="Cambria Math" panose="02040503050406030204" pitchFamily="18" charset="0"/>
                              </a:rPr>
                              <m:t>𝑖𝑘</m:t>
                            </m:r>
                          </m:sub>
                        </m:sSub>
                        <m:sSub>
                          <m:sSubPr>
                            <m:ctrlPr>
                              <a:rPr lang="en-IN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IN" i="1">
                                <a:latin typeface="Cambria Math" panose="02040503050406030204" pitchFamily="18" charset="0"/>
                              </a:rPr>
                              <m:t>𝑉</m:t>
                            </m:r>
                          </m:e>
                          <m:sub>
                            <m:r>
                              <a:rPr lang="en-IN" i="1"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b>
                        </m:sSub>
                      </m:e>
                    </m:nary>
                    <m:r>
                      <a:rPr lang="en-IN" i="1">
                        <a:latin typeface="Cambria Math" panose="02040503050406030204" pitchFamily="18" charset="0"/>
                      </a:rPr>
                      <m:t>+</m:t>
                    </m:r>
                    <m:nary>
                      <m:naryPr>
                        <m:chr m:val="∑"/>
                        <m:limLoc m:val="undOvr"/>
                        <m:ctrlPr>
                          <a:rPr lang="en-IN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IN" i="1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IN" i="1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IN" i="1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IN" i="1">
                            <a:latin typeface="Cambria Math" panose="02040503050406030204" pitchFamily="18" charset="0"/>
                          </a:rPr>
                          <m:t>+1</m:t>
                        </m:r>
                      </m:sub>
                      <m:sup>
                        <m:r>
                          <a:rPr lang="en-IN" i="1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  <m:e>
                        <m:sSub>
                          <m:sSubPr>
                            <m:ctrlPr>
                              <a:rPr lang="en-IN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IN" i="1">
                                <a:latin typeface="Cambria Math" panose="02040503050406030204" pitchFamily="18" charset="0"/>
                              </a:rPr>
                              <m:t>𝑌</m:t>
                            </m:r>
                          </m:e>
                          <m:sub>
                            <m:r>
                              <a:rPr lang="en-IN" i="1">
                                <a:latin typeface="Cambria Math" panose="02040503050406030204" pitchFamily="18" charset="0"/>
                              </a:rPr>
                              <m:t>𝑖𝑘</m:t>
                            </m:r>
                          </m:sub>
                        </m:sSub>
                        <m:sSub>
                          <m:sSubPr>
                            <m:ctrlPr>
                              <a:rPr lang="en-IN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IN" i="1">
                                <a:latin typeface="Cambria Math" panose="02040503050406030204" pitchFamily="18" charset="0"/>
                              </a:rPr>
                              <m:t>𝑉</m:t>
                            </m:r>
                          </m:e>
                          <m:sub>
                            <m:r>
                              <a:rPr lang="en-IN" i="1"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b>
                        </m:sSub>
                      </m:e>
                    </m:nary>
                    <m:r>
                      <a:rPr lang="en-IN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IN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IN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IN" i="1"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en-IN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  <m:r>
                          <a:rPr lang="en-IN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IN" i="1">
                            <a:latin typeface="Cambria Math" panose="02040503050406030204" pitchFamily="18" charset="0"/>
                          </a:rPr>
                          <m:t>𝑗</m:t>
                        </m:r>
                        <m:sSub>
                          <m:sSubPr>
                            <m:ctrlPr>
                              <a:rPr lang="en-IN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IN" i="1">
                                <a:latin typeface="Cambria Math" panose="02040503050406030204" pitchFamily="18" charset="0"/>
                              </a:rPr>
                              <m:t>𝑄</m:t>
                            </m:r>
                          </m:e>
                          <m:sub>
                            <m:r>
                              <a:rPr lang="en-IN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num>
                      <m:den>
                        <m:sSubSup>
                          <m:sSubSupPr>
                            <m:ctrlPr>
                              <a:rPr lang="en-IN" i="1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IN" i="1">
                                <a:latin typeface="Cambria Math" panose="02040503050406030204" pitchFamily="18" charset="0"/>
                              </a:rPr>
                              <m:t>𝑉</m:t>
                            </m:r>
                          </m:e>
                          <m:sub>
                            <m:r>
                              <a:rPr lang="en-IN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  <m:sup>
                            <m:r>
                              <a:rPr lang="en-IN" i="1">
                                <a:latin typeface="Cambria Math" panose="02040503050406030204" pitchFamily="18" charset="0"/>
                              </a:rPr>
                              <m:t>∗</m:t>
                            </m:r>
                          </m:sup>
                        </m:sSubSup>
                      </m:den>
                    </m:f>
                  </m:oMath>
                </a14:m>
                <a:endParaRPr lang="en-IN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>
                  <a:lnSpc>
                    <a:spcPct val="150000"/>
                  </a:lnSpc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IN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N" i="1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IN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IN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IN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IN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sSub>
                          <m:sSubPr>
                            <m:ctrlPr>
                              <a:rPr lang="en-IN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IN" i="1">
                                <a:latin typeface="Cambria Math" panose="02040503050406030204" pitchFamily="18" charset="0"/>
                              </a:rPr>
                              <m:t>𝑌</m:t>
                            </m:r>
                          </m:e>
                          <m:sub>
                            <m:r>
                              <a:rPr lang="en-IN" i="1">
                                <a:latin typeface="Cambria Math" panose="02040503050406030204" pitchFamily="18" charset="0"/>
                              </a:rPr>
                              <m:t>𝑖𝑖</m:t>
                            </m:r>
                          </m:sub>
                        </m:sSub>
                      </m:den>
                    </m:f>
                    <m:r>
                      <a:rPr lang="en-IN" i="1">
                        <a:latin typeface="Cambria Math" panose="02040503050406030204" pitchFamily="18" charset="0"/>
                      </a:rPr>
                      <m:t>[(</m:t>
                    </m:r>
                    <m:f>
                      <m:fPr>
                        <m:ctrlPr>
                          <a:rPr lang="en-IN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IN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IN" i="1"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en-IN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  <m:r>
                          <a:rPr lang="en-IN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IN" i="1">
                            <a:latin typeface="Cambria Math" panose="02040503050406030204" pitchFamily="18" charset="0"/>
                          </a:rPr>
                          <m:t>𝑗</m:t>
                        </m:r>
                        <m:sSub>
                          <m:sSubPr>
                            <m:ctrlPr>
                              <a:rPr lang="en-IN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IN" i="1">
                                <a:latin typeface="Cambria Math" panose="02040503050406030204" pitchFamily="18" charset="0"/>
                              </a:rPr>
                              <m:t>𝑄</m:t>
                            </m:r>
                          </m:e>
                          <m:sub>
                            <m:r>
                              <a:rPr lang="en-IN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num>
                      <m:den>
                        <m:sSubSup>
                          <m:sSubSupPr>
                            <m:ctrlPr>
                              <a:rPr lang="en-IN" i="1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IN" i="1">
                                <a:latin typeface="Cambria Math" panose="02040503050406030204" pitchFamily="18" charset="0"/>
                              </a:rPr>
                              <m:t>𝑉</m:t>
                            </m:r>
                          </m:e>
                          <m:sub>
                            <m:r>
                              <a:rPr lang="en-IN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  <m:sup>
                            <m:r>
                              <a:rPr lang="en-IN" i="1">
                                <a:latin typeface="Cambria Math" panose="02040503050406030204" pitchFamily="18" charset="0"/>
                              </a:rPr>
                              <m:t>∗</m:t>
                            </m:r>
                          </m:sup>
                        </m:sSubSup>
                      </m:den>
                    </m:f>
                    <m:r>
                      <a:rPr lang="en-IN" i="1">
                        <a:latin typeface="Cambria Math" panose="02040503050406030204" pitchFamily="18" charset="0"/>
                      </a:rPr>
                      <m:t>)−</m:t>
                    </m:r>
                    <m:nary>
                      <m:naryPr>
                        <m:chr m:val="∑"/>
                        <m:limLoc m:val="undOvr"/>
                        <m:ctrlPr>
                          <a:rPr lang="en-IN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IN" i="1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IN" i="1">
                            <a:latin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a:rPr lang="en-IN" i="1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IN" i="1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  <m:e>
                        <m:sSub>
                          <m:sSubPr>
                            <m:ctrlPr>
                              <a:rPr lang="en-IN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IN" i="1">
                                <a:latin typeface="Cambria Math" panose="02040503050406030204" pitchFamily="18" charset="0"/>
                              </a:rPr>
                              <m:t>𝑌</m:t>
                            </m:r>
                          </m:e>
                          <m:sub>
                            <m:r>
                              <a:rPr lang="en-IN" i="1">
                                <a:latin typeface="Cambria Math" panose="02040503050406030204" pitchFamily="18" charset="0"/>
                              </a:rPr>
                              <m:t>𝑖𝑘</m:t>
                            </m:r>
                          </m:sub>
                        </m:sSub>
                        <m:sSub>
                          <m:sSubPr>
                            <m:ctrlPr>
                              <a:rPr lang="en-IN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IN" i="1">
                                <a:latin typeface="Cambria Math" panose="02040503050406030204" pitchFamily="18" charset="0"/>
                              </a:rPr>
                              <m:t>𝑉</m:t>
                            </m:r>
                          </m:e>
                          <m:sub>
                            <m:r>
                              <a:rPr lang="en-IN" i="1"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b>
                        </m:sSub>
                      </m:e>
                    </m:nary>
                    <m:r>
                      <a:rPr lang="en-IN" i="1">
                        <a:latin typeface="Cambria Math" panose="02040503050406030204" pitchFamily="18" charset="0"/>
                      </a:rPr>
                      <m:t>−</m:t>
                    </m:r>
                    <m:nary>
                      <m:naryPr>
                        <m:chr m:val="∑"/>
                        <m:limLoc m:val="undOvr"/>
                        <m:ctrlPr>
                          <a:rPr lang="en-IN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IN" i="1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IN" i="1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IN" i="1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IN" i="1">
                            <a:latin typeface="Cambria Math" panose="02040503050406030204" pitchFamily="18" charset="0"/>
                          </a:rPr>
                          <m:t>+1</m:t>
                        </m:r>
                      </m:sub>
                      <m:sup>
                        <m:r>
                          <a:rPr lang="en-IN" i="1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  <m:e>
                        <m:sSub>
                          <m:sSubPr>
                            <m:ctrlPr>
                              <a:rPr lang="en-IN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IN" i="1">
                                <a:latin typeface="Cambria Math" panose="02040503050406030204" pitchFamily="18" charset="0"/>
                              </a:rPr>
                              <m:t>𝑌</m:t>
                            </m:r>
                          </m:e>
                          <m:sub>
                            <m:r>
                              <a:rPr lang="en-IN" i="1">
                                <a:latin typeface="Cambria Math" panose="02040503050406030204" pitchFamily="18" charset="0"/>
                              </a:rPr>
                              <m:t>𝑖𝑘</m:t>
                            </m:r>
                          </m:sub>
                        </m:sSub>
                        <m:sSub>
                          <m:sSubPr>
                            <m:ctrlPr>
                              <a:rPr lang="en-IN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IN" i="1">
                                <a:latin typeface="Cambria Math" panose="02040503050406030204" pitchFamily="18" charset="0"/>
                              </a:rPr>
                              <m:t>𝑉</m:t>
                            </m:r>
                          </m:e>
                          <m:sub>
                            <m:r>
                              <a:rPr lang="en-IN" i="1"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b>
                        </m:sSub>
                        <m:r>
                          <a:rPr lang="en-IN" i="1">
                            <a:latin typeface="Cambria Math" panose="02040503050406030204" pitchFamily="18" charset="0"/>
                          </a:rPr>
                          <m:t>]</m:t>
                        </m:r>
                      </m:e>
                    </m:nary>
                  </m:oMath>
                </a14:m>
                <a:endParaRPr lang="en-IN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255594"/>
                <a:ext cx="10515600" cy="4921369"/>
              </a:xfr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5758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385502"/>
          </a:xfrm>
        </p:spPr>
        <p:txBody>
          <a:bodyPr>
            <a:noAutofit/>
          </a:bodyPr>
          <a:lstStyle/>
          <a:p>
            <a:pPr algn="ctr"/>
            <a:r>
              <a:rPr lang="en-IN" sz="36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Gauss-</a:t>
            </a:r>
            <a:r>
              <a:rPr lang="en-IN" sz="36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seidel</a:t>
            </a:r>
            <a:r>
              <a:rPr lang="en-IN" sz="36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method for load flow</a:t>
            </a:r>
            <a:endParaRPr lang="en-IN" sz="36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1241946"/>
                <a:ext cx="10515600" cy="4935017"/>
              </a:xfrm>
            </p:spPr>
            <p:txBody>
              <a:bodyPr>
                <a:normAutofit fontScale="85000" lnSpcReduction="10000"/>
              </a:bodyPr>
              <a:lstStyle/>
              <a:p>
                <a:pPr algn="just">
                  <a:lnSpc>
                    <a:spcPct val="150000"/>
                  </a:lnSpc>
                </a:pPr>
                <a:r>
                  <a:rPr lang="en-IN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It is an iterative algorithm for solving a set of non linear algebraic equation.</a:t>
                </a:r>
              </a:p>
              <a:p>
                <a:pPr algn="just">
                  <a:lnSpc>
                    <a:spcPct val="150000"/>
                  </a:lnSpc>
                </a:pPr>
                <a:r>
                  <a:rPr lang="en-IN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 value is updated each iteration.</a:t>
                </a:r>
              </a:p>
              <a:p>
                <a:pPr algn="just">
                  <a:lnSpc>
                    <a:spcPct val="150000"/>
                  </a:lnSpc>
                </a:pPr>
                <a:r>
                  <a:rPr lang="en-IN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let n –bus system having 1-slack bus, 2,3,4…to m –PV bus and (m+1)….n-PQ bus.</a:t>
                </a:r>
              </a:p>
              <a:p>
                <a:pPr algn="just">
                  <a:lnSpc>
                    <a:spcPct val="150000"/>
                  </a:lnSpc>
                </a:pPr>
                <a:r>
                  <a:rPr lang="en-IN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IN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acc>
                          <m:accPr>
                            <m:chr m:val="̅"/>
                            <m:ctrlPr>
                              <a:rPr lang="en-IN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IN" i="1">
                                <a:latin typeface="Cambria Math" panose="02040503050406030204" pitchFamily="18" charset="0"/>
                              </a:rPr>
                              <m:t>𝑉</m:t>
                            </m:r>
                          </m:e>
                        </m:acc>
                      </m:e>
                    </m:d>
                    <m:r>
                      <a:rPr lang="en-IN" b="0" i="1" smtClean="0">
                        <a:latin typeface="Cambria Math" panose="02040503050406030204" pitchFamily="18" charset="0"/>
                      </a:rPr>
                      <m:t>=1,</m:t>
                    </m:r>
                    <m:r>
                      <a:rPr lang="en-IN" i="1">
                        <a:latin typeface="Cambria Math" panose="02040503050406030204" pitchFamily="18" charset="0"/>
                      </a:rPr>
                      <m:t>𝛿</m:t>
                    </m:r>
                    <m:r>
                      <a:rPr lang="en-IN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IN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are specified in Slack bus </a:t>
                </a:r>
              </a:p>
              <a:p>
                <a:pPr algn="just">
                  <a:lnSpc>
                    <a:spcPct val="150000"/>
                  </a:lnSpc>
                </a:pPr>
                <a:r>
                  <a:rPr lang="en-IN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 ,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IN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acc>
                          <m:accPr>
                            <m:chr m:val="̅"/>
                            <m:ctrlPr>
                              <a:rPr lang="en-IN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IN" i="1">
                                <a:latin typeface="Cambria Math" panose="02040503050406030204" pitchFamily="18" charset="0"/>
                              </a:rPr>
                              <m:t>𝑉</m:t>
                            </m:r>
                          </m:e>
                        </m:acc>
                      </m:e>
                    </m:d>
                    <m:r>
                      <a:rPr lang="en-IN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IN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are known and </a:t>
                </a:r>
                <a14:m>
                  <m:oMath xmlns:m="http://schemas.openxmlformats.org/officeDocument/2006/math">
                    <m:r>
                      <a:rPr lang="en-IN" i="1">
                        <a:latin typeface="Cambria Math" panose="02040503050406030204" pitchFamily="18" charset="0"/>
                      </a:rPr>
                      <m:t>𝛿</m:t>
                    </m:r>
                  </m:oMath>
                </a14:m>
                <a:r>
                  <a:rPr lang="en-IN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is unknown in PV bus, but condition is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IN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N" i="1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𝑚𝑖𝑛</m:t>
                        </m:r>
                      </m:sub>
                    </m:sSub>
                    <m:r>
                      <a:rPr lang="en-IN" i="1">
                        <a:latin typeface="Cambria Math" panose="02040503050406030204" pitchFamily="18" charset="0"/>
                      </a:rPr>
                      <m:t>≤</m:t>
                    </m:r>
                    <m:sSub>
                      <m:sSubPr>
                        <m:ctrlPr>
                          <a:rPr lang="en-IN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N" i="1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en-IN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IN" i="1">
                        <a:latin typeface="Cambria Math" panose="02040503050406030204" pitchFamily="18" charset="0"/>
                      </a:rPr>
                      <m:t>≤</m:t>
                    </m:r>
                    <m:sSub>
                      <m:sSubPr>
                        <m:ctrlPr>
                          <a:rPr lang="en-IN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N" i="1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𝑚𝑎𝑥</m:t>
                        </m:r>
                      </m:sub>
                    </m:sSub>
                    <m:r>
                      <a:rPr lang="en-IN" b="0" i="1" smtClean="0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r>
                  <a:rPr lang="en-IN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If condition is violated this bus is treated as PQ bus during that iteration.</a:t>
                </a:r>
              </a:p>
              <a:p>
                <a:pPr algn="just">
                  <a:lnSpc>
                    <a:spcPct val="150000"/>
                  </a:lnSpc>
                </a:pPr>
                <a:r>
                  <a:rPr lang="en-IN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P,Q are known in P-Q bus and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IN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acc>
                          <m:accPr>
                            <m:chr m:val="̅"/>
                            <m:ctrlPr>
                              <a:rPr lang="en-IN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IN" i="1">
                                <a:latin typeface="Cambria Math" panose="02040503050406030204" pitchFamily="18" charset="0"/>
                              </a:rPr>
                              <m:t>𝑉</m:t>
                            </m:r>
                          </m:e>
                        </m:acc>
                      </m:e>
                    </m:d>
                    <m:r>
                      <a:rPr lang="en-IN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IN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and </a:t>
                </a:r>
                <a14:m>
                  <m:oMath xmlns:m="http://schemas.openxmlformats.org/officeDocument/2006/math">
                    <m:r>
                      <a:rPr lang="en-IN" i="1">
                        <a:latin typeface="Cambria Math" panose="02040503050406030204" pitchFamily="18" charset="0"/>
                      </a:rPr>
                      <m:t>𝛿</m:t>
                    </m:r>
                  </m:oMath>
                </a14:m>
                <a:r>
                  <a:rPr lang="en-IN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are unknown.</a:t>
                </a:r>
                <a:endParaRPr lang="en-IN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241946"/>
                <a:ext cx="10515600" cy="4935017"/>
              </a:xfrm>
              <a:blipFill rotWithShape="0">
                <a:blip r:embed="rId2"/>
                <a:stretch>
                  <a:fillRect l="-812" r="-870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14940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67387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endParaRPr lang="en-IN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361063" y="1105470"/>
                <a:ext cx="7137780" cy="5071493"/>
              </a:xfrm>
            </p:spPr>
            <p:txBody>
              <a:bodyPr>
                <a:normAutofit fontScale="92500" lnSpcReduction="10000"/>
              </a:bodyPr>
              <a:lstStyle/>
              <a:p>
                <a:pPr algn="just">
                  <a:lnSpc>
                    <a:spcPct val="150000"/>
                  </a:lnSpc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IN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N" sz="2400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IN" sz="2400" i="1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IN" sz="2400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IN" sz="2400" i="1">
                            <a:latin typeface="Cambria Math" panose="02040503050406030204" pitchFamily="18" charset="0"/>
                          </a:rPr>
                          <m:t>𝑠𝑐h</m:t>
                        </m:r>
                      </m:sub>
                    </m:sSub>
                    <m:r>
                      <a:rPr lang="en-IN" sz="2400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IN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N" sz="2400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IN" sz="2400" i="1">
                            <a:latin typeface="Cambria Math" panose="02040503050406030204" pitchFamily="18" charset="0"/>
                          </a:rPr>
                          <m:t>𝑔𝑖</m:t>
                        </m:r>
                      </m:sub>
                    </m:sSub>
                    <m:r>
                      <a:rPr lang="en-IN" sz="2400" i="1"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n-IN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N" sz="2400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IN" sz="2400" i="1">
                            <a:latin typeface="Cambria Math" panose="02040503050406030204" pitchFamily="18" charset="0"/>
                          </a:rPr>
                          <m:t>𝑑𝑖</m:t>
                        </m:r>
                      </m:sub>
                    </m:sSub>
                  </m:oMath>
                </a14:m>
                <a:endParaRPr lang="en-IN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 algn="just">
                  <a:lnSpc>
                    <a:spcPct val="150000"/>
                  </a:lnSpc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IN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N" sz="2400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IN" sz="2400" i="1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IN" sz="2400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IN" sz="2400" i="1">
                            <a:latin typeface="Cambria Math" panose="02040503050406030204" pitchFamily="18" charset="0"/>
                          </a:rPr>
                          <m:t>𝑠𝑐h</m:t>
                        </m:r>
                      </m:sub>
                    </m:sSub>
                  </m:oMath>
                </a14:m>
                <a:r>
                  <a:rPr lang="en-IN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=scheduled injected real power at bus ‘</a:t>
                </a:r>
                <a:r>
                  <a:rPr lang="en-IN" sz="2400" i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</a:t>
                </a:r>
                <a:r>
                  <a:rPr lang="en-IN" sz="2400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’</a:t>
                </a:r>
              </a:p>
              <a:p>
                <a:pPr marL="0" indent="0" algn="just">
                  <a:lnSpc>
                    <a:spcPct val="150000"/>
                  </a:lnSpc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IN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N" sz="2400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IN" sz="2400" i="1">
                            <a:latin typeface="Cambria Math" panose="02040503050406030204" pitchFamily="18" charset="0"/>
                          </a:rPr>
                          <m:t>𝑔𝑖</m:t>
                        </m:r>
                      </m:sub>
                    </m:sSub>
                  </m:oMath>
                </a14:m>
                <a:r>
                  <a:rPr lang="en-IN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generated  real power at </a:t>
                </a:r>
                <a:r>
                  <a:rPr lang="en-IN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bus ‘</a:t>
                </a:r>
                <a:r>
                  <a:rPr lang="en-IN" sz="2400" i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</a:t>
                </a:r>
                <a:r>
                  <a:rPr lang="en-IN" sz="2400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’</a:t>
                </a:r>
              </a:p>
              <a:p>
                <a:pPr marL="0" indent="0" algn="just">
                  <a:lnSpc>
                    <a:spcPct val="150000"/>
                  </a:lnSpc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IN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N" sz="2400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IN" sz="2400" i="1">
                            <a:latin typeface="Cambria Math" panose="02040503050406030204" pitchFamily="18" charset="0"/>
                          </a:rPr>
                          <m:t>𝑑𝑖</m:t>
                        </m:r>
                      </m:sub>
                    </m:sSub>
                  </m:oMath>
                </a14:m>
                <a:r>
                  <a:rPr lang="en-IN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demand (load) power at </a:t>
                </a:r>
                <a:r>
                  <a:rPr lang="en-IN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bus ‘</a:t>
                </a:r>
                <a:r>
                  <a:rPr lang="en-IN" sz="2400" i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</a:t>
                </a:r>
                <a:r>
                  <a:rPr lang="en-IN" sz="2400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’</a:t>
                </a:r>
                <a:endParaRPr lang="en-IN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>
                  <a:lnSpc>
                    <a:spcPct val="150000"/>
                  </a:lnSpc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IN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N" sz="2400" i="1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en-IN" sz="2400" i="1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IN" sz="2400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IN" sz="2400" i="1">
                            <a:latin typeface="Cambria Math" panose="02040503050406030204" pitchFamily="18" charset="0"/>
                          </a:rPr>
                          <m:t>𝑠𝑐h</m:t>
                        </m:r>
                      </m:sub>
                    </m:sSub>
                    <m:r>
                      <a:rPr lang="en-IN" sz="2400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IN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N" sz="2400" i="1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en-IN" sz="2400" i="1">
                            <a:latin typeface="Cambria Math" panose="02040503050406030204" pitchFamily="18" charset="0"/>
                          </a:rPr>
                          <m:t>𝑔𝑖</m:t>
                        </m:r>
                      </m:sub>
                    </m:sSub>
                    <m:r>
                      <a:rPr lang="en-IN" sz="2400" i="1"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n-IN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N" sz="2400" i="1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en-IN" sz="2400" i="1">
                            <a:latin typeface="Cambria Math" panose="02040503050406030204" pitchFamily="18" charset="0"/>
                          </a:rPr>
                          <m:t>𝑑𝑖</m:t>
                        </m:r>
                      </m:sub>
                    </m:sSub>
                  </m:oMath>
                </a14:m>
                <a:endParaRPr lang="en-IN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 algn="just">
                  <a:lnSpc>
                    <a:spcPct val="150000"/>
                  </a:lnSpc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IN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en-IN" sz="2400" i="1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IN" sz="2400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IN" sz="2400" i="1">
                            <a:latin typeface="Cambria Math" panose="02040503050406030204" pitchFamily="18" charset="0"/>
                          </a:rPr>
                          <m:t>𝑠𝑐h</m:t>
                        </m:r>
                      </m:sub>
                    </m:sSub>
                  </m:oMath>
                </a14:m>
                <a:r>
                  <a:rPr lang="en-IN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=scheduled injected </a:t>
                </a:r>
                <a:r>
                  <a:rPr lang="en-IN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reactive </a:t>
                </a:r>
                <a:r>
                  <a:rPr lang="en-IN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power at bus ‘</a:t>
                </a:r>
                <a:r>
                  <a:rPr lang="en-IN" sz="2400" i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</a:t>
                </a:r>
                <a:r>
                  <a:rPr lang="en-IN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’</a:t>
                </a:r>
              </a:p>
              <a:p>
                <a:pPr marL="0" indent="0" algn="just">
                  <a:lnSpc>
                    <a:spcPct val="150000"/>
                  </a:lnSpc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IN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en-IN" sz="2400" i="1">
                            <a:latin typeface="Cambria Math" panose="02040503050406030204" pitchFamily="18" charset="0"/>
                          </a:rPr>
                          <m:t>𝑔𝑖</m:t>
                        </m:r>
                      </m:sub>
                    </m:sSub>
                  </m:oMath>
                </a14:m>
                <a:r>
                  <a:rPr lang="en-IN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generated  </a:t>
                </a:r>
                <a:r>
                  <a:rPr lang="en-IN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reactive </a:t>
                </a:r>
                <a:r>
                  <a:rPr lang="en-IN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power at bus ‘</a:t>
                </a:r>
                <a:r>
                  <a:rPr lang="en-IN" sz="2400" i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</a:t>
                </a:r>
                <a:r>
                  <a:rPr lang="en-IN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’</a:t>
                </a:r>
              </a:p>
              <a:p>
                <a:pPr marL="0" indent="0" algn="just">
                  <a:lnSpc>
                    <a:spcPct val="150000"/>
                  </a:lnSpc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IN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en-IN" sz="2400" i="1">
                            <a:latin typeface="Cambria Math" panose="02040503050406030204" pitchFamily="18" charset="0"/>
                          </a:rPr>
                          <m:t>𝑑𝑖</m:t>
                        </m:r>
                      </m:sub>
                    </m:sSub>
                  </m:oMath>
                </a14:m>
                <a:r>
                  <a:rPr lang="en-IN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demand (load</a:t>
                </a:r>
                <a:r>
                  <a:rPr lang="en-IN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 reactive </a:t>
                </a:r>
                <a:r>
                  <a:rPr lang="en-IN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power at bus ‘</a:t>
                </a:r>
                <a:r>
                  <a:rPr lang="en-IN" sz="2400" i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</a:t>
                </a:r>
                <a:r>
                  <a:rPr lang="en-IN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’</a:t>
                </a:r>
                <a:endParaRPr lang="en-IN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IN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361063" y="1105470"/>
                <a:ext cx="7137780" cy="5071493"/>
              </a:xfrm>
              <a:blipFill rotWithShape="0">
                <a:blip r:embed="rId2"/>
                <a:stretch>
                  <a:fillRect l="-939" b="-120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22211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22830"/>
            <a:ext cx="10515600" cy="477672"/>
          </a:xfrm>
        </p:spPr>
        <p:txBody>
          <a:bodyPr>
            <a:noAutofit/>
          </a:bodyPr>
          <a:lstStyle/>
          <a:p>
            <a:r>
              <a:rPr lang="en-IN" sz="36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Algorithms for </a:t>
            </a:r>
            <a:r>
              <a:rPr lang="en-IN" sz="36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Gauss Seidel method (without Q limit)</a:t>
            </a:r>
            <a:endParaRPr lang="en-IN" sz="3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1405719"/>
                <a:ext cx="10515600" cy="5254388"/>
              </a:xfrm>
            </p:spPr>
            <p:txBody>
              <a:bodyPr>
                <a:normAutofit fontScale="70000" lnSpcReduction="20000"/>
              </a:bodyPr>
              <a:lstStyle/>
              <a:p>
                <a:pPr marL="514350" indent="-514350">
                  <a:buFont typeface="+mj-lt"/>
                  <a:buAutoNum type="arabicPeriod"/>
                </a:pPr>
                <a:r>
                  <a:rPr lang="en-IN" i="1" dirty="0" smtClean="0"/>
                  <a:t>Let flat start </a:t>
                </a:r>
                <a14:m>
                  <m:oMath xmlns:m="http://schemas.openxmlformats.org/officeDocument/2006/math">
                    <m:r>
                      <a:rPr lang="en-IN" i="1">
                        <a:latin typeface="Cambria Math" panose="02040503050406030204" pitchFamily="18" charset="0"/>
                      </a:rPr>
                      <m:t>𝑉</m:t>
                    </m:r>
                  </m:oMath>
                </a14:m>
                <a:r>
                  <a:rPr lang="en-IN" i="1" dirty="0"/>
                  <a:t>=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IN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IN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IN" i="1">
                                  <a:latin typeface="Cambria Math" panose="02040503050406030204" pitchFamily="18" charset="0"/>
                                </a:rPr>
                                <m:t>1∠0°</m:t>
                              </m:r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IN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IN" i="1">
                                      <a:latin typeface="Cambria Math" panose="02040503050406030204" pitchFamily="18" charset="0"/>
                                    </a:rPr>
                                    <m:t>𝑉</m:t>
                                  </m:r>
                                </m:e>
                                <m:sub>
                                  <m:r>
                                    <a:rPr lang="en-IN" i="1">
                                      <a:latin typeface="Cambria Math" panose="02040503050406030204" pitchFamily="18" charset="0"/>
                                    </a:rPr>
                                    <m:t>2,</m:t>
                                  </m:r>
                                  <m:r>
                                    <a:rPr lang="en-IN" i="1">
                                      <a:latin typeface="Cambria Math" panose="02040503050406030204" pitchFamily="18" charset="0"/>
                                    </a:rPr>
                                    <m:t>𝑠𝑝</m:t>
                                  </m:r>
                                </m:sub>
                              </m:sSub>
                              <m:r>
                                <a:rPr lang="en-IN" i="1">
                                  <a:latin typeface="Cambria Math" panose="02040503050406030204" pitchFamily="18" charset="0"/>
                                </a:rPr>
                                <m:t>∠0°</m:t>
                              </m:r>
                            </m:e>
                          </m:mr>
                          <m:m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1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IN" i="1"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sSub>
                                      <m:sSubPr>
                                        <m:ctrlPr>
                                          <a:rPr lang="en-IN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IN" i="1">
                                            <a:latin typeface="Cambria Math" panose="02040503050406030204" pitchFamily="18" charset="0"/>
                                          </a:rPr>
                                          <m:t>𝑉</m:t>
                                        </m:r>
                                      </m:e>
                                      <m:sub>
                                        <m:r>
                                          <a:rPr lang="en-IN" i="1">
                                            <a:latin typeface="Cambria Math" panose="02040503050406030204" pitchFamily="18" charset="0"/>
                                          </a:rPr>
                                          <m:t>3,</m:t>
                                        </m:r>
                                        <m:r>
                                          <a:rPr lang="en-IN" i="1">
                                            <a:latin typeface="Cambria Math" panose="02040503050406030204" pitchFamily="18" charset="0"/>
                                          </a:rPr>
                                          <m:t>𝑠𝑝</m:t>
                                        </m:r>
                                      </m:sub>
                                    </m:sSub>
                                    <m:r>
                                      <a:rPr lang="en-IN" i="1">
                                        <a:latin typeface="Cambria Math" panose="02040503050406030204" pitchFamily="18" charset="0"/>
                                      </a:rPr>
                                      <m:t>∠0°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en-IN" i="1">
                                        <a:latin typeface="Cambria Math" panose="02040503050406030204" pitchFamily="18" charset="0"/>
                                      </a:rPr>
                                      <m:t>⋮</m:t>
                                    </m:r>
                                  </m:e>
                                </m:mr>
                                <m:mr>
                                  <m:e>
                                    <m:m>
                                      <m:mPr>
                                        <m:mcs>
                                          <m:mc>
                                            <m:mcPr>
                                              <m:count m:val="1"/>
                                              <m:mcJc m:val="center"/>
                                            </m:mcPr>
                                          </m:mc>
                                        </m:mcs>
                                        <m:ctrlPr>
                                          <a:rPr lang="en-IN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mPr>
                                      <m:mr>
                                        <m:e>
                                          <m:sSub>
                                            <m:sSubPr>
                                              <m:ctrlPr>
                                                <a:rPr lang="en-IN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IN" i="1">
                                                  <a:latin typeface="Cambria Math" panose="02040503050406030204" pitchFamily="18" charset="0"/>
                                                </a:rPr>
                                                <m:t>𝑉</m:t>
                                              </m:r>
                                            </m:e>
                                            <m:sub>
                                              <m:r>
                                                <a:rPr lang="en-IN" i="1">
                                                  <a:latin typeface="Cambria Math" panose="02040503050406030204" pitchFamily="18" charset="0"/>
                                                </a:rPr>
                                                <m:t>𝑚</m:t>
                                              </m:r>
                                              <m:r>
                                                <a:rPr lang="en-IN" i="1">
                                                  <a:latin typeface="Cambria Math" panose="02040503050406030204" pitchFamily="18" charset="0"/>
                                                </a:rPr>
                                                <m:t>,</m:t>
                                              </m:r>
                                              <m:r>
                                                <a:rPr lang="en-IN" i="1">
                                                  <a:latin typeface="Cambria Math" panose="02040503050406030204" pitchFamily="18" charset="0"/>
                                                </a:rPr>
                                                <m:t>𝑠𝑝</m:t>
                                              </m:r>
                                            </m:sub>
                                          </m:sSub>
                                          <m:r>
                                            <a:rPr lang="en-IN" i="1">
                                              <a:latin typeface="Cambria Math" panose="02040503050406030204" pitchFamily="18" charset="0"/>
                                            </a:rPr>
                                            <m:t>∠0°</m:t>
                                          </m:r>
                                        </m:e>
                                      </m:mr>
                                      <m:mr>
                                        <m:e>
                                          <m:r>
                                            <a:rPr lang="en-IN" i="1">
                                              <a:latin typeface="Cambria Math" panose="02040503050406030204" pitchFamily="18" charset="0"/>
                                            </a:rPr>
                                            <m:t>1∠0°</m:t>
                                          </m:r>
                                        </m:e>
                                      </m:mr>
                                      <m:mr>
                                        <m:e>
                                          <m:m>
                                            <m:mPr>
                                              <m:mcs>
                                                <m:mc>
                                                  <m:mcPr>
                                                    <m:count m:val="1"/>
                                                    <m:mcJc m:val="center"/>
                                                  </m:mcPr>
                                                </m:mc>
                                              </m:mcs>
                                              <m:ctrlPr>
                                                <a:rPr lang="en-IN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mPr>
                                            <m:mr>
                                              <m:e>
                                                <m:r>
                                                  <a:rPr lang="en-IN" i="1">
                                                    <a:latin typeface="Cambria Math" panose="02040503050406030204" pitchFamily="18" charset="0"/>
                                                  </a:rPr>
                                                  <m:t>1∠0°</m:t>
                                                </m:r>
                                              </m:e>
                                            </m:mr>
                                            <m:mr>
                                              <m:e>
                                                <m:r>
                                                  <a:rPr lang="en-IN" i="1">
                                                    <a:latin typeface="Cambria Math" panose="02040503050406030204" pitchFamily="18" charset="0"/>
                                                  </a:rPr>
                                                  <m:t>⋮</m:t>
                                                </m:r>
                                              </m:e>
                                            </m:mr>
                                            <m:mr>
                                              <m:e>
                                                <m:r>
                                                  <a:rPr lang="en-IN" i="1">
                                                    <a:latin typeface="Cambria Math" panose="02040503050406030204" pitchFamily="18" charset="0"/>
                                                  </a:rPr>
                                                  <m:t>1∠0°</m:t>
                                                </m:r>
                                              </m:e>
                                            </m:mr>
                                          </m:m>
                                        </m:e>
                                      </m:mr>
                                    </m:m>
                                  </m:e>
                                </m:mr>
                              </m:m>
                            </m:e>
                          </m:mr>
                        </m:m>
                      </m:e>
                    </m:d>
                  </m:oMath>
                </a14:m>
                <a:endParaRPr lang="en-IN" i="1" dirty="0"/>
              </a:p>
              <a:p>
                <a:pPr marL="514350" indent="-514350">
                  <a:buFont typeface="+mj-lt"/>
                  <a:buAutoNum type="arabicPeriod"/>
                </a:pPr>
                <a:endParaRPr lang="en-IN" dirty="0"/>
              </a:p>
              <a:p>
                <a:pPr marL="514350" indent="-514350">
                  <a:buFont typeface="+mj-lt"/>
                  <a:buAutoNum type="arabicPeriod"/>
                </a:pPr>
                <a:r>
                  <a:rPr lang="en-IN" dirty="0"/>
                  <a:t>Set max </a:t>
                </a:r>
                <a:r>
                  <a:rPr lang="en-IN" dirty="0" err="1"/>
                  <a:t>iter</a:t>
                </a:r>
                <a:r>
                  <a:rPr lang="en-IN" dirty="0"/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IN">
                        <a:latin typeface="Cambria Math" panose="02040503050406030204" pitchFamily="18" charset="0"/>
                      </a:rPr>
                      <m:t>and</m:t>
                    </m:r>
                    <m:r>
                      <a:rPr lang="en-IN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IN">
                        <a:latin typeface="Cambria Math" panose="02040503050406030204" pitchFamily="18" charset="0"/>
                      </a:rPr>
                      <m:t>iteration</m:t>
                    </m:r>
                    <m:r>
                      <a:rPr lang="en-IN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IN">
                        <a:latin typeface="Cambria Math" panose="02040503050406030204" pitchFamily="18" charset="0"/>
                      </a:rPr>
                      <m:t>count</m:t>
                    </m:r>
                    <m:r>
                      <a:rPr lang="en-IN">
                        <a:latin typeface="Cambria Math" panose="02040503050406030204" pitchFamily="18" charset="0"/>
                      </a:rPr>
                      <m:t>, </m:t>
                    </m:r>
                    <m:r>
                      <m:rPr>
                        <m:sty m:val="p"/>
                      </m:rPr>
                      <a:rPr lang="en-IN">
                        <a:latin typeface="Cambria Math" panose="02040503050406030204" pitchFamily="18" charset="0"/>
                      </a:rPr>
                      <m:t>t</m:t>
                    </m:r>
                    <m:r>
                      <a:rPr lang="en-IN"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endParaRPr lang="en-IN" dirty="0"/>
              </a:p>
              <a:p>
                <a:pPr marL="514350" indent="-514350">
                  <a:buFont typeface="+mj-lt"/>
                  <a:buAutoNum type="arabicPeriod"/>
                </a:pPr>
                <a:r>
                  <a:rPr lang="en-IN" dirty="0"/>
                  <a:t>Calculate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IN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N" i="1">
                            <a:latin typeface="Cambria Math" panose="02040503050406030204" pitchFamily="18" charset="0"/>
                          </a:rPr>
                          <m:t>𝑌</m:t>
                        </m:r>
                      </m:e>
                      <m:sub>
                        <m:r>
                          <a:rPr lang="en-IN" i="1">
                            <a:latin typeface="Cambria Math" panose="02040503050406030204" pitchFamily="18" charset="0"/>
                          </a:rPr>
                          <m:t>𝑏𝑢𝑠</m:t>
                        </m:r>
                      </m:sub>
                    </m:sSub>
                    <m:r>
                      <a:rPr lang="en-IN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r>
                  <a:rPr lang="en-IN" dirty="0"/>
                  <a:t> </a:t>
                </a:r>
              </a:p>
              <a:p>
                <a:pPr marL="0" indent="0">
                  <a:buNone/>
                </a:pPr>
                <a:r>
                  <a:rPr lang="en-IN" dirty="0"/>
                  <a:t>For PV bus </a:t>
                </a:r>
                <a:r>
                  <a:rPr lang="en-IN" dirty="0" err="1"/>
                  <a:t>i</a:t>
                </a:r>
                <a:r>
                  <a:rPr lang="en-IN" dirty="0"/>
                  <a:t>=2,3…m</a:t>
                </a:r>
              </a:p>
              <a:p>
                <a:pPr marL="514350" indent="-514350">
                  <a:buFont typeface="+mj-lt"/>
                  <a:buAutoNum type="arabicPeriod" startAt="4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IN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N" i="1">
                            <a:latin typeface="Cambria Math" panose="02040503050406030204" pitchFamily="18" charset="0"/>
                          </a:rPr>
                          <m:t>𝑐𝑎𝑙𝑐𝑢𝑙𝑎𝑡𝑒</m:t>
                        </m:r>
                        <m:r>
                          <a:rPr lang="en-IN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IN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IN" i="1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IN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IN" i="1">
                            <a:latin typeface="Cambria Math" panose="02040503050406030204" pitchFamily="18" charset="0"/>
                          </a:rPr>
                          <m:t>𝑠𝑐h</m:t>
                        </m:r>
                      </m:sub>
                    </m:sSub>
                    <m:r>
                      <a:rPr lang="en-IN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IN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N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IN" i="1">
                            <a:latin typeface="Cambria Math" panose="02040503050406030204" pitchFamily="18" charset="0"/>
                          </a:rPr>
                          <m:t>𝑔𝑖</m:t>
                        </m:r>
                      </m:sub>
                    </m:sSub>
                    <m:r>
                      <a:rPr lang="en-IN" i="1"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n-IN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N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IN" i="1">
                            <a:latin typeface="Cambria Math" panose="02040503050406030204" pitchFamily="18" charset="0"/>
                          </a:rPr>
                          <m:t>𝑑𝑖</m:t>
                        </m:r>
                      </m:sub>
                    </m:sSub>
                    <m:r>
                      <a:rPr lang="en-IN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IN" i="1">
                        <a:latin typeface="Cambria Math" panose="02040503050406030204" pitchFamily="18" charset="0"/>
                      </a:rPr>
                      <m:t>𝑎𝑛𝑑</m:t>
                    </m:r>
                    <m:r>
                      <a:rPr lang="en-IN" i="1">
                        <a:latin typeface="Cambria Math" panose="02040503050406030204" pitchFamily="18" charset="0"/>
                      </a:rPr>
                      <m:t> </m:t>
                    </m:r>
                    <m:sSubSup>
                      <m:sSubSupPr>
                        <m:ctrlPr>
                          <a:rPr lang="en-IN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IN" i="1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en-IN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  <m:sup>
                        <m:r>
                          <a:rPr lang="en-IN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IN" i="1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IN" i="1">
                            <a:latin typeface="Cambria Math" panose="02040503050406030204" pitchFamily="18" charset="0"/>
                          </a:rPr>
                          <m:t>)</m:t>
                        </m:r>
                      </m:sup>
                    </m:sSubSup>
                    <m:r>
                      <a:rPr lang="en-IN" i="1">
                        <a:latin typeface="Cambria Math" panose="02040503050406030204" pitchFamily="18" charset="0"/>
                      </a:rPr>
                      <m:t>=−</m:t>
                    </m:r>
                    <m:r>
                      <a:rPr lang="en-IN" i="1">
                        <a:latin typeface="Cambria Math" panose="02040503050406030204" pitchFamily="18" charset="0"/>
                      </a:rPr>
                      <m:t>𝑖𝑚𝑎𝑔</m:t>
                    </m:r>
                    <m:r>
                      <a:rPr lang="en-IN" i="1">
                        <a:latin typeface="Cambria Math" panose="02040503050406030204" pitchFamily="18" charset="0"/>
                      </a:rPr>
                      <m:t>[</m:t>
                    </m:r>
                    <m:sSubSup>
                      <m:sSubSupPr>
                        <m:ctrlPr>
                          <a:rPr lang="en-IN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IN" i="1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IN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  <m:sup>
                        <m:r>
                          <a:rPr lang="en-IN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IN" i="1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IN" i="1">
                            <a:latin typeface="Cambria Math" panose="02040503050406030204" pitchFamily="18" charset="0"/>
                          </a:rPr>
                          <m:t>−1)∗</m:t>
                        </m:r>
                      </m:sup>
                    </m:sSubSup>
                    <m:d>
                      <m:dPr>
                        <m:ctrlPr>
                          <a:rPr lang="en-IN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nary>
                          <m:naryPr>
                            <m:chr m:val="∑"/>
                            <m:limLoc m:val="undOvr"/>
                            <m:ctrlPr>
                              <a:rPr lang="en-IN" i="1"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a:rPr lang="en-IN" i="1">
                                <a:latin typeface="Cambria Math" panose="02040503050406030204" pitchFamily="18" charset="0"/>
                              </a:rPr>
                              <m:t>𝑘</m:t>
                            </m:r>
                            <m:r>
                              <a:rPr lang="en-IN" i="1">
                                <a:latin typeface="Cambria Math" panose="02040503050406030204" pitchFamily="18" charset="0"/>
                              </a:rPr>
                              <m:t>=1</m:t>
                            </m:r>
                          </m:sub>
                          <m:sup>
                            <m:r>
                              <a:rPr lang="en-IN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en-IN" i="1">
                                <a:latin typeface="Cambria Math" panose="02040503050406030204" pitchFamily="18" charset="0"/>
                              </a:rPr>
                              <m:t>−1</m:t>
                            </m:r>
                          </m:sup>
                          <m:e>
                            <m:sSub>
                              <m:sSubPr>
                                <m:ctrlPr>
                                  <a:rPr lang="en-IN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IN" i="1">
                                    <a:latin typeface="Cambria Math" panose="02040503050406030204" pitchFamily="18" charset="0"/>
                                  </a:rPr>
                                  <m:t>𝑌</m:t>
                                </m:r>
                              </m:e>
                              <m:sub>
                                <m:r>
                                  <a:rPr lang="en-IN" i="1">
                                    <a:latin typeface="Cambria Math" panose="02040503050406030204" pitchFamily="18" charset="0"/>
                                  </a:rPr>
                                  <m:t>𝑖𝑘</m:t>
                                </m:r>
                              </m:sub>
                            </m:sSub>
                            <m:sSubSup>
                              <m:sSubSupPr>
                                <m:ctrlPr>
                                  <a:rPr lang="en-IN" i="1"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n-IN" i="1">
                                    <a:latin typeface="Cambria Math" panose="02040503050406030204" pitchFamily="18" charset="0"/>
                                  </a:rPr>
                                  <m:t>𝑉</m:t>
                                </m:r>
                              </m:e>
                              <m:sub>
                                <m:r>
                                  <a:rPr lang="en-IN" i="1"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</m:sub>
                              <m:sup>
                                <m:r>
                                  <a:rPr lang="en-IN" i="1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IN" i="1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  <m:r>
                                  <a:rPr lang="en-IN" i="1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sup>
                            </m:sSubSup>
                          </m:e>
                        </m:nary>
                        <m:r>
                          <a:rPr lang="en-IN" i="1">
                            <a:latin typeface="Cambria Math" panose="02040503050406030204" pitchFamily="18" charset="0"/>
                          </a:rPr>
                          <m:t>+</m:t>
                        </m:r>
                        <m:nary>
                          <m:naryPr>
                            <m:chr m:val="∑"/>
                            <m:limLoc m:val="undOvr"/>
                            <m:ctrlPr>
                              <a:rPr lang="en-IN" i="1"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a:rPr lang="en-IN" i="1">
                                <a:latin typeface="Cambria Math" panose="02040503050406030204" pitchFamily="18" charset="0"/>
                              </a:rPr>
                              <m:t>𝑘</m:t>
                            </m:r>
                            <m:r>
                              <a:rPr lang="en-IN" i="1">
                                <a:latin typeface="Cambria Math" panose="02040503050406030204" pitchFamily="18" charset="0"/>
                              </a:rPr>
                              <m:t>=</m:t>
                            </m:r>
                            <m:r>
                              <a:rPr lang="en-IN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  <m:sup>
                            <m:r>
                              <a:rPr lang="en-IN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p>
                          <m:e>
                            <m:sSub>
                              <m:sSubPr>
                                <m:ctrlPr>
                                  <a:rPr lang="en-IN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IN" i="1">
                                    <a:latin typeface="Cambria Math" panose="02040503050406030204" pitchFamily="18" charset="0"/>
                                  </a:rPr>
                                  <m:t>𝑌</m:t>
                                </m:r>
                              </m:e>
                              <m:sub>
                                <m:r>
                                  <a:rPr lang="en-IN" i="1">
                                    <a:latin typeface="Cambria Math" panose="02040503050406030204" pitchFamily="18" charset="0"/>
                                  </a:rPr>
                                  <m:t>𝑖𝑘</m:t>
                                </m:r>
                              </m:sub>
                            </m:sSub>
                            <m:sSubSup>
                              <m:sSubSupPr>
                                <m:ctrlPr>
                                  <a:rPr lang="en-IN" i="1"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n-IN" i="1">
                                    <a:latin typeface="Cambria Math" panose="02040503050406030204" pitchFamily="18" charset="0"/>
                                  </a:rPr>
                                  <m:t>𝑉</m:t>
                                </m:r>
                              </m:e>
                              <m:sub>
                                <m:r>
                                  <a:rPr lang="en-IN" i="1"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</m:sub>
                              <m:sup>
                                <m:r>
                                  <a:rPr lang="en-IN" i="1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IN" i="1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  <m:r>
                                  <a:rPr lang="en-IN" i="1">
                                    <a:latin typeface="Cambria Math" panose="02040503050406030204" pitchFamily="18" charset="0"/>
                                  </a:rPr>
                                  <m:t>−1)</m:t>
                                </m:r>
                              </m:sup>
                            </m:sSubSup>
                          </m:e>
                        </m:nary>
                      </m:e>
                    </m:d>
                    <m:r>
                      <a:rPr lang="en-IN" i="1">
                        <a:latin typeface="Cambria Math" panose="02040503050406030204" pitchFamily="18" charset="0"/>
                      </a:rPr>
                      <m:t>]</m:t>
                    </m:r>
                  </m:oMath>
                </a14:m>
                <a:endParaRPr lang="en-IN" dirty="0"/>
              </a:p>
              <a:p>
                <a:pPr marL="514350" indent="-514350">
                  <a:buFont typeface="+mj-lt"/>
                  <a:buAutoNum type="arabicPeriod" startAt="4"/>
                </a:pPr>
                <a14:m>
                  <m:oMath xmlns:m="http://schemas.openxmlformats.org/officeDocument/2006/math">
                    <m:sSubSup>
                      <m:sSubSupPr>
                        <m:ctrlPr>
                          <a:rPr lang="en-IN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IN" i="1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IN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  <m:sup>
                        <m:r>
                          <a:rPr lang="en-IN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IN" i="1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IN" i="1">
                            <a:latin typeface="Cambria Math" panose="02040503050406030204" pitchFamily="18" charset="0"/>
                          </a:rPr>
                          <m:t>)</m:t>
                        </m:r>
                      </m:sup>
                    </m:sSubSup>
                    <m:r>
                      <a:rPr lang="en-IN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IN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IN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sSub>
                          <m:sSubPr>
                            <m:ctrlPr>
                              <a:rPr lang="en-IN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IN" i="1">
                                <a:latin typeface="Cambria Math" panose="02040503050406030204" pitchFamily="18" charset="0"/>
                              </a:rPr>
                              <m:t>𝑌</m:t>
                            </m:r>
                          </m:e>
                          <m:sub>
                            <m:r>
                              <a:rPr lang="en-IN" i="1">
                                <a:latin typeface="Cambria Math" panose="02040503050406030204" pitchFamily="18" charset="0"/>
                              </a:rPr>
                              <m:t>𝑖𝑖</m:t>
                            </m:r>
                          </m:sub>
                        </m:sSub>
                      </m:den>
                    </m:f>
                    <m:r>
                      <a:rPr lang="en-IN" i="1">
                        <a:latin typeface="Cambria Math" panose="02040503050406030204" pitchFamily="18" charset="0"/>
                      </a:rPr>
                      <m:t>[(</m:t>
                    </m:r>
                    <m:f>
                      <m:fPr>
                        <m:ctrlPr>
                          <a:rPr lang="en-IN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IN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IN" i="1"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en-IN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en-IN" i="1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IN" i="1">
                                <a:latin typeface="Cambria Math" panose="02040503050406030204" pitchFamily="18" charset="0"/>
                              </a:rPr>
                              <m:t>𝑠𝑐h</m:t>
                            </m:r>
                          </m:sub>
                        </m:sSub>
                        <m:r>
                          <a:rPr lang="en-IN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IN" i="1">
                            <a:latin typeface="Cambria Math" panose="02040503050406030204" pitchFamily="18" charset="0"/>
                          </a:rPr>
                          <m:t>𝑗</m:t>
                        </m:r>
                        <m:sSubSup>
                          <m:sSubSupPr>
                            <m:ctrlPr>
                              <a:rPr lang="en-IN" i="1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IN" i="1">
                                <a:latin typeface="Cambria Math" panose="02040503050406030204" pitchFamily="18" charset="0"/>
                              </a:rPr>
                              <m:t>𝑄</m:t>
                            </m:r>
                          </m:e>
                          <m:sub>
                            <m:r>
                              <a:rPr lang="en-IN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  <m:sup>
                            <m:r>
                              <a:rPr lang="en-IN" i="1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IN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en-IN" i="1">
                                <a:latin typeface="Cambria Math" panose="02040503050406030204" pitchFamily="18" charset="0"/>
                              </a:rPr>
                              <m:t>)</m:t>
                            </m:r>
                          </m:sup>
                        </m:sSubSup>
                      </m:num>
                      <m:den>
                        <m:sSubSup>
                          <m:sSubSupPr>
                            <m:ctrlPr>
                              <a:rPr lang="en-IN" i="1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IN" i="1">
                                <a:latin typeface="Cambria Math" panose="02040503050406030204" pitchFamily="18" charset="0"/>
                              </a:rPr>
                              <m:t>𝑉</m:t>
                            </m:r>
                          </m:e>
                          <m:sub>
                            <m:r>
                              <a:rPr lang="en-IN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  <m:sup>
                            <m:d>
                              <m:dPr>
                                <m:ctrlPr>
                                  <a:rPr lang="en-IN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IN" i="1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  <m:r>
                                  <a:rPr lang="en-IN" i="1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</m:d>
                            <m:r>
                              <a:rPr lang="en-IN" i="1">
                                <a:latin typeface="Cambria Math" panose="02040503050406030204" pitchFamily="18" charset="0"/>
                              </a:rPr>
                              <m:t>∗</m:t>
                            </m:r>
                          </m:sup>
                        </m:sSubSup>
                      </m:den>
                    </m:f>
                    <m:r>
                      <a:rPr lang="en-IN" i="1">
                        <a:latin typeface="Cambria Math" panose="02040503050406030204" pitchFamily="18" charset="0"/>
                      </a:rPr>
                      <m:t>)−</m:t>
                    </m:r>
                    <m:nary>
                      <m:naryPr>
                        <m:chr m:val="∑"/>
                        <m:limLoc m:val="undOvr"/>
                        <m:ctrlPr>
                          <a:rPr lang="en-IN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IN" i="1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IN" i="1">
                            <a:latin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a:rPr lang="en-IN" i="1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IN" i="1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  <m:e>
                        <m:sSub>
                          <m:sSubPr>
                            <m:ctrlPr>
                              <a:rPr lang="en-IN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IN" i="1">
                                <a:latin typeface="Cambria Math" panose="02040503050406030204" pitchFamily="18" charset="0"/>
                              </a:rPr>
                              <m:t>𝑌</m:t>
                            </m:r>
                          </m:e>
                          <m:sub>
                            <m:r>
                              <a:rPr lang="en-IN" i="1">
                                <a:latin typeface="Cambria Math" panose="02040503050406030204" pitchFamily="18" charset="0"/>
                              </a:rPr>
                              <m:t>𝑖𝑘</m:t>
                            </m:r>
                          </m:sub>
                        </m:sSub>
                        <m:sSubSup>
                          <m:sSubSupPr>
                            <m:ctrlPr>
                              <a:rPr lang="en-IN" i="1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IN" i="1">
                                <a:latin typeface="Cambria Math" panose="02040503050406030204" pitchFamily="18" charset="0"/>
                              </a:rPr>
                              <m:t>𝑉</m:t>
                            </m:r>
                          </m:e>
                          <m:sub>
                            <m:r>
                              <a:rPr lang="en-IN" i="1"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b>
                          <m:sup>
                            <m:r>
                              <a:rPr lang="en-IN" i="1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IN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en-IN" i="1">
                                <a:latin typeface="Cambria Math" panose="02040503050406030204" pitchFamily="18" charset="0"/>
                              </a:rPr>
                              <m:t>)</m:t>
                            </m:r>
                          </m:sup>
                        </m:sSubSup>
                      </m:e>
                    </m:nary>
                    <m:r>
                      <a:rPr lang="en-IN" i="1">
                        <a:latin typeface="Cambria Math" panose="02040503050406030204" pitchFamily="18" charset="0"/>
                      </a:rPr>
                      <m:t>−</m:t>
                    </m:r>
                    <m:nary>
                      <m:naryPr>
                        <m:chr m:val="∑"/>
                        <m:limLoc m:val="undOvr"/>
                        <m:ctrlPr>
                          <a:rPr lang="en-IN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IN" i="1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IN" i="1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IN" i="1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IN" i="1">
                            <a:latin typeface="Cambria Math" panose="02040503050406030204" pitchFamily="18" charset="0"/>
                          </a:rPr>
                          <m:t>+1</m:t>
                        </m:r>
                      </m:sub>
                      <m:sup>
                        <m:r>
                          <a:rPr lang="en-IN" i="1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  <m:e>
                        <m:sSub>
                          <m:sSubPr>
                            <m:ctrlPr>
                              <a:rPr lang="en-IN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IN" i="1">
                                <a:latin typeface="Cambria Math" panose="02040503050406030204" pitchFamily="18" charset="0"/>
                              </a:rPr>
                              <m:t>𝑌</m:t>
                            </m:r>
                          </m:e>
                          <m:sub>
                            <m:r>
                              <a:rPr lang="en-IN" i="1">
                                <a:latin typeface="Cambria Math" panose="02040503050406030204" pitchFamily="18" charset="0"/>
                              </a:rPr>
                              <m:t>𝑖𝑘</m:t>
                            </m:r>
                          </m:sub>
                        </m:sSub>
                        <m:sSubSup>
                          <m:sSubSupPr>
                            <m:ctrlPr>
                              <a:rPr lang="en-IN" i="1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IN" i="1">
                                <a:latin typeface="Cambria Math" panose="02040503050406030204" pitchFamily="18" charset="0"/>
                              </a:rPr>
                              <m:t>𝑉</m:t>
                            </m:r>
                          </m:e>
                          <m:sub>
                            <m:r>
                              <a:rPr lang="en-IN" i="1"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b>
                          <m:sup>
                            <m:r>
                              <a:rPr lang="en-IN" i="1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IN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en-IN" i="1">
                                <a:latin typeface="Cambria Math" panose="02040503050406030204" pitchFamily="18" charset="0"/>
                              </a:rPr>
                              <m:t>−1)</m:t>
                            </m:r>
                          </m:sup>
                        </m:sSubSup>
                        <m:r>
                          <a:rPr lang="en-IN" i="1">
                            <a:latin typeface="Cambria Math" panose="02040503050406030204" pitchFamily="18" charset="0"/>
                          </a:rPr>
                          <m:t>]</m:t>
                        </m:r>
                      </m:e>
                    </m:nary>
                  </m:oMath>
                </a14:m>
                <a:endParaRPr lang="en-IN" dirty="0"/>
              </a:p>
              <a:p>
                <a:pPr marL="514350" indent="-514350">
                  <a:buFont typeface="+mj-lt"/>
                  <a:buAutoNum type="arabicPeriod" startAt="4"/>
                </a:pPr>
                <a14:m>
                  <m:oMath xmlns:m="http://schemas.openxmlformats.org/officeDocument/2006/math">
                    <m:sSubSup>
                      <m:sSubSupPr>
                        <m:ctrlPr>
                          <a:rPr lang="en-IN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IN" i="1">
                            <a:latin typeface="Cambria Math" panose="02040503050406030204" pitchFamily="18" charset="0"/>
                          </a:rPr>
                          <m:t>𝛿</m:t>
                        </m:r>
                      </m:e>
                      <m:sub>
                        <m:r>
                          <a:rPr lang="en-IN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  <m:sup>
                        <m:r>
                          <a:rPr lang="en-IN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IN" i="1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IN" i="1">
                            <a:latin typeface="Cambria Math" panose="02040503050406030204" pitchFamily="18" charset="0"/>
                          </a:rPr>
                          <m:t>)</m:t>
                        </m:r>
                      </m:sup>
                    </m:sSubSup>
                  </m:oMath>
                </a14:m>
                <a:r>
                  <a:rPr lang="en-IN" dirty="0"/>
                  <a:t>=angle (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IN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IN" i="1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IN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  <m:sup>
                        <m:r>
                          <a:rPr lang="en-IN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IN" i="1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IN" i="1">
                            <a:latin typeface="Cambria Math" panose="02040503050406030204" pitchFamily="18" charset="0"/>
                          </a:rPr>
                          <m:t>)</m:t>
                        </m:r>
                      </m:sup>
                    </m:sSubSup>
                  </m:oMath>
                </a14:m>
                <a:r>
                  <a:rPr lang="en-IN" dirty="0"/>
                  <a:t>)</a:t>
                </a:r>
              </a:p>
              <a:p>
                <a:pPr marL="514350" indent="-514350">
                  <a:buFont typeface="+mj-lt"/>
                  <a:buAutoNum type="arabicPeriod" startAt="4"/>
                </a:pPr>
                <a14:m>
                  <m:oMath xmlns:m="http://schemas.openxmlformats.org/officeDocument/2006/math">
                    <m:sSubSup>
                      <m:sSubSupPr>
                        <m:ctrlPr>
                          <a:rPr lang="en-IN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IN" i="1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IN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  <m:sup>
                        <m:r>
                          <a:rPr lang="en-IN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IN" i="1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IN" i="1">
                            <a:latin typeface="Cambria Math" panose="02040503050406030204" pitchFamily="18" charset="0"/>
                          </a:rPr>
                          <m:t>)</m:t>
                        </m:r>
                      </m:sup>
                    </m:sSubSup>
                  </m:oMath>
                </a14:m>
                <a:r>
                  <a:rPr lang="en-IN" dirty="0"/>
                  <a:t>=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IN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N" i="1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IN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IN" i="1">
                            <a:latin typeface="Cambria Math" panose="02040503050406030204" pitchFamily="18" charset="0"/>
                          </a:rPr>
                          <m:t>𝑠𝑝</m:t>
                        </m:r>
                      </m:sub>
                    </m:sSub>
                    <m:r>
                      <a:rPr lang="en-IN" i="1">
                        <a:latin typeface="Cambria Math" panose="02040503050406030204" pitchFamily="18" charset="0"/>
                      </a:rPr>
                      <m:t>∠</m:t>
                    </m:r>
                    <m:sSubSup>
                      <m:sSubSupPr>
                        <m:ctrlPr>
                          <a:rPr lang="en-IN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IN" i="1">
                            <a:latin typeface="Cambria Math" panose="02040503050406030204" pitchFamily="18" charset="0"/>
                          </a:rPr>
                          <m:t>𝛿</m:t>
                        </m:r>
                      </m:e>
                      <m:sub>
                        <m:r>
                          <a:rPr lang="en-IN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  <m:sup>
                        <m:r>
                          <a:rPr lang="en-IN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IN" i="1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IN" i="1">
                            <a:latin typeface="Cambria Math" panose="02040503050406030204" pitchFamily="18" charset="0"/>
                          </a:rPr>
                          <m:t>)</m:t>
                        </m:r>
                      </m:sup>
                    </m:sSubSup>
                  </m:oMath>
                </a14:m>
                <a:endParaRPr lang="en-IN" dirty="0"/>
              </a:p>
              <a:p>
                <a:pPr marL="514350" indent="-514350">
                  <a:buFont typeface="+mj-lt"/>
                  <a:buAutoNum type="arabicPeriod" startAt="4"/>
                </a:pPr>
                <a:endParaRPr lang="en-IN" dirty="0"/>
              </a:p>
              <a:p>
                <a:endParaRPr lang="en-IN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405719"/>
                <a:ext cx="10515600" cy="5254388"/>
              </a:xfrm>
              <a:blipFill rotWithShape="0">
                <a:blip r:embed="rId2"/>
                <a:stretch>
                  <a:fillRect l="-638" t="-9861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0240654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58457"/>
          </a:xfrm>
        </p:spPr>
        <p:txBody>
          <a:bodyPr>
            <a:normAutofit fontScale="90000"/>
          </a:bodyPr>
          <a:lstStyle/>
          <a:p>
            <a:endParaRPr lang="en-IN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 algn="just">
                  <a:lnSpc>
                    <a:spcPct val="100000"/>
                  </a:lnSpc>
                  <a:buNone/>
                </a:pPr>
                <a:endParaRPr lang="en-IN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 algn="just">
                  <a:lnSpc>
                    <a:spcPct val="100000"/>
                  </a:lnSpc>
                  <a:buNone/>
                </a:pPr>
                <a:r>
                  <a:rPr lang="en-IN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For PQ bus </a:t>
                </a:r>
                <a:r>
                  <a:rPr lang="en-IN" i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</a:t>
                </a:r>
                <a:r>
                  <a:rPr lang="en-IN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=m+1,……n</a:t>
                </a:r>
              </a:p>
              <a:p>
                <a:pPr marL="514350" indent="-514350" algn="just">
                  <a:lnSpc>
                    <a:spcPct val="100000"/>
                  </a:lnSpc>
                  <a:buFont typeface="+mj-lt"/>
                  <a:buAutoNum type="arabicPeriod" startAt="8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IN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N" i="1">
                            <a:latin typeface="Cambria Math" panose="02040503050406030204" pitchFamily="18" charset="0"/>
                          </a:rPr>
                          <m:t>𝑐𝑎𝑙𝑐𝑢𝑙𝑎𝑡𝑒</m:t>
                        </m:r>
                        <m:r>
                          <a:rPr lang="en-IN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IN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IN" i="1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IN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IN" i="1">
                            <a:latin typeface="Cambria Math" panose="02040503050406030204" pitchFamily="18" charset="0"/>
                          </a:rPr>
                          <m:t>𝑠𝑐h</m:t>
                        </m:r>
                      </m:sub>
                    </m:sSub>
                    <m:r>
                      <a:rPr lang="en-IN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IN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N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IN" i="1">
                            <a:latin typeface="Cambria Math" panose="02040503050406030204" pitchFamily="18" charset="0"/>
                          </a:rPr>
                          <m:t>𝑔𝑖</m:t>
                        </m:r>
                      </m:sub>
                    </m:sSub>
                    <m:r>
                      <a:rPr lang="en-IN" i="1"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n-IN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N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IN" i="1">
                            <a:latin typeface="Cambria Math" panose="02040503050406030204" pitchFamily="18" charset="0"/>
                          </a:rPr>
                          <m:t>𝑑𝑖</m:t>
                        </m:r>
                      </m:sub>
                    </m:sSub>
                  </m:oMath>
                </a14:m>
                <a:r>
                  <a:rPr lang="en-IN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IN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N" i="1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en-IN" i="1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IN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IN" i="1">
                            <a:latin typeface="Cambria Math" panose="02040503050406030204" pitchFamily="18" charset="0"/>
                          </a:rPr>
                          <m:t>𝑠𝑐h</m:t>
                        </m:r>
                      </m:sub>
                    </m:sSub>
                    <m:r>
                      <a:rPr lang="en-IN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IN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N" i="1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en-IN" i="1">
                            <a:latin typeface="Cambria Math" panose="02040503050406030204" pitchFamily="18" charset="0"/>
                          </a:rPr>
                          <m:t>𝑔𝑖</m:t>
                        </m:r>
                      </m:sub>
                    </m:sSub>
                    <m:r>
                      <a:rPr lang="en-IN" i="1"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n-IN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N" i="1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en-IN" i="1">
                            <a:latin typeface="Cambria Math" panose="02040503050406030204" pitchFamily="18" charset="0"/>
                          </a:rPr>
                          <m:t>𝑑𝑖</m:t>
                        </m:r>
                      </m:sub>
                    </m:sSub>
                  </m:oMath>
                </a14:m>
                <a:endParaRPr lang="en-IN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514350" indent="-514350" algn="just">
                  <a:lnSpc>
                    <a:spcPct val="100000"/>
                  </a:lnSpc>
                  <a:buFont typeface="+mj-lt"/>
                  <a:buAutoNum type="arabicPeriod" startAt="8"/>
                </a:pPr>
                <a14:m>
                  <m:oMath xmlns:m="http://schemas.openxmlformats.org/officeDocument/2006/math">
                    <m:sSubSup>
                      <m:sSubSupPr>
                        <m:ctrlPr>
                          <a:rPr lang="en-IN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IN" i="1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IN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  <m:sup>
                        <m:r>
                          <a:rPr lang="en-IN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IN" i="1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IN" i="1">
                            <a:latin typeface="Cambria Math" panose="02040503050406030204" pitchFamily="18" charset="0"/>
                          </a:rPr>
                          <m:t>)</m:t>
                        </m:r>
                      </m:sup>
                    </m:sSubSup>
                    <m:r>
                      <a:rPr lang="en-IN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IN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IN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sSub>
                          <m:sSubPr>
                            <m:ctrlPr>
                              <a:rPr lang="en-IN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IN" i="1">
                                <a:latin typeface="Cambria Math" panose="02040503050406030204" pitchFamily="18" charset="0"/>
                              </a:rPr>
                              <m:t>𝑌</m:t>
                            </m:r>
                          </m:e>
                          <m:sub>
                            <m:r>
                              <a:rPr lang="en-IN" i="1">
                                <a:latin typeface="Cambria Math" panose="02040503050406030204" pitchFamily="18" charset="0"/>
                              </a:rPr>
                              <m:t>𝑖𝑖</m:t>
                            </m:r>
                          </m:sub>
                        </m:sSub>
                      </m:den>
                    </m:f>
                    <m:r>
                      <a:rPr lang="en-IN" i="1">
                        <a:latin typeface="Cambria Math" panose="02040503050406030204" pitchFamily="18" charset="0"/>
                      </a:rPr>
                      <m:t>[(</m:t>
                    </m:r>
                    <m:f>
                      <m:fPr>
                        <m:ctrlPr>
                          <a:rPr lang="en-IN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IN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IN" i="1"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en-IN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en-IN" i="1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IN" i="1">
                                <a:latin typeface="Cambria Math" panose="02040503050406030204" pitchFamily="18" charset="0"/>
                              </a:rPr>
                              <m:t>𝑠𝑐h</m:t>
                            </m:r>
                          </m:sub>
                        </m:sSub>
                        <m:r>
                          <a:rPr lang="en-IN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IN" i="1">
                            <a:latin typeface="Cambria Math" panose="02040503050406030204" pitchFamily="18" charset="0"/>
                          </a:rPr>
                          <m:t>𝑗</m:t>
                        </m:r>
                        <m:sSub>
                          <m:sSubPr>
                            <m:ctrlPr>
                              <a:rPr lang="en-IN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IN" i="1">
                                <a:latin typeface="Cambria Math" panose="02040503050406030204" pitchFamily="18" charset="0"/>
                              </a:rPr>
                              <m:t>𝑄</m:t>
                            </m:r>
                          </m:e>
                          <m:sub>
                            <m:r>
                              <a:rPr lang="en-IN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en-IN" i="1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IN" i="1">
                                <a:latin typeface="Cambria Math" panose="02040503050406030204" pitchFamily="18" charset="0"/>
                              </a:rPr>
                              <m:t>𝑠𝑐h</m:t>
                            </m:r>
                          </m:sub>
                        </m:sSub>
                      </m:num>
                      <m:den>
                        <m:sSubSup>
                          <m:sSubSupPr>
                            <m:ctrlPr>
                              <a:rPr lang="en-IN" i="1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IN" i="1">
                                <a:latin typeface="Cambria Math" panose="02040503050406030204" pitchFamily="18" charset="0"/>
                              </a:rPr>
                              <m:t>𝑉</m:t>
                            </m:r>
                          </m:e>
                          <m:sub>
                            <m:r>
                              <a:rPr lang="en-IN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  <m:sup>
                            <m:d>
                              <m:dPr>
                                <m:ctrlPr>
                                  <a:rPr lang="en-IN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IN" i="1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  <m:r>
                                  <a:rPr lang="en-IN" i="1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</m:d>
                            <m:r>
                              <a:rPr lang="en-IN" i="1">
                                <a:latin typeface="Cambria Math" panose="02040503050406030204" pitchFamily="18" charset="0"/>
                              </a:rPr>
                              <m:t>∗</m:t>
                            </m:r>
                          </m:sup>
                        </m:sSubSup>
                      </m:den>
                    </m:f>
                    <m:r>
                      <a:rPr lang="en-IN" i="1">
                        <a:latin typeface="Cambria Math" panose="02040503050406030204" pitchFamily="18" charset="0"/>
                      </a:rPr>
                      <m:t>)−</m:t>
                    </m:r>
                    <m:nary>
                      <m:naryPr>
                        <m:chr m:val="∑"/>
                        <m:limLoc m:val="undOvr"/>
                        <m:ctrlPr>
                          <a:rPr lang="en-IN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IN" i="1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IN" i="1">
                            <a:latin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a:rPr lang="en-IN" i="1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IN" i="1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  <m:e>
                        <m:sSub>
                          <m:sSubPr>
                            <m:ctrlPr>
                              <a:rPr lang="en-IN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IN" i="1">
                                <a:latin typeface="Cambria Math" panose="02040503050406030204" pitchFamily="18" charset="0"/>
                              </a:rPr>
                              <m:t>𝑌</m:t>
                            </m:r>
                          </m:e>
                          <m:sub>
                            <m:r>
                              <a:rPr lang="en-IN" i="1">
                                <a:latin typeface="Cambria Math" panose="02040503050406030204" pitchFamily="18" charset="0"/>
                              </a:rPr>
                              <m:t>𝑖𝑘</m:t>
                            </m:r>
                          </m:sub>
                        </m:sSub>
                        <m:sSubSup>
                          <m:sSubSupPr>
                            <m:ctrlPr>
                              <a:rPr lang="en-IN" i="1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IN" i="1">
                                <a:latin typeface="Cambria Math" panose="02040503050406030204" pitchFamily="18" charset="0"/>
                              </a:rPr>
                              <m:t>𝑉</m:t>
                            </m:r>
                          </m:e>
                          <m:sub>
                            <m:r>
                              <a:rPr lang="en-IN" i="1"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b>
                          <m:sup>
                            <m:r>
                              <a:rPr lang="en-IN" i="1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IN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en-IN" i="1">
                                <a:latin typeface="Cambria Math" panose="02040503050406030204" pitchFamily="18" charset="0"/>
                              </a:rPr>
                              <m:t>)</m:t>
                            </m:r>
                          </m:sup>
                        </m:sSubSup>
                      </m:e>
                    </m:nary>
                    <m:r>
                      <a:rPr lang="en-IN" i="1">
                        <a:latin typeface="Cambria Math" panose="02040503050406030204" pitchFamily="18" charset="0"/>
                      </a:rPr>
                      <m:t>−</m:t>
                    </m:r>
                    <m:nary>
                      <m:naryPr>
                        <m:chr m:val="∑"/>
                        <m:limLoc m:val="undOvr"/>
                        <m:ctrlPr>
                          <a:rPr lang="en-IN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IN" i="1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IN" i="1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IN" i="1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IN" i="1">
                            <a:latin typeface="Cambria Math" panose="02040503050406030204" pitchFamily="18" charset="0"/>
                          </a:rPr>
                          <m:t>+1</m:t>
                        </m:r>
                      </m:sub>
                      <m:sup>
                        <m:r>
                          <a:rPr lang="en-IN" i="1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  <m:e>
                        <m:sSub>
                          <m:sSubPr>
                            <m:ctrlPr>
                              <a:rPr lang="en-IN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IN" i="1">
                                <a:latin typeface="Cambria Math" panose="02040503050406030204" pitchFamily="18" charset="0"/>
                              </a:rPr>
                              <m:t>𝑌</m:t>
                            </m:r>
                          </m:e>
                          <m:sub>
                            <m:r>
                              <a:rPr lang="en-IN" i="1">
                                <a:latin typeface="Cambria Math" panose="02040503050406030204" pitchFamily="18" charset="0"/>
                              </a:rPr>
                              <m:t>𝑖𝑘</m:t>
                            </m:r>
                          </m:sub>
                        </m:sSub>
                        <m:sSubSup>
                          <m:sSubSupPr>
                            <m:ctrlPr>
                              <a:rPr lang="en-IN" i="1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IN" i="1">
                                <a:latin typeface="Cambria Math" panose="02040503050406030204" pitchFamily="18" charset="0"/>
                              </a:rPr>
                              <m:t>𝑉</m:t>
                            </m:r>
                          </m:e>
                          <m:sub>
                            <m:r>
                              <a:rPr lang="en-IN" i="1"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b>
                          <m:sup>
                            <m:r>
                              <a:rPr lang="en-IN" i="1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IN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en-IN" i="1">
                                <a:latin typeface="Cambria Math" panose="02040503050406030204" pitchFamily="18" charset="0"/>
                              </a:rPr>
                              <m:t>−1)</m:t>
                            </m:r>
                          </m:sup>
                        </m:sSubSup>
                        <m:r>
                          <a:rPr lang="en-IN" i="1">
                            <a:latin typeface="Cambria Math" panose="02040503050406030204" pitchFamily="18" charset="0"/>
                          </a:rPr>
                          <m:t>]</m:t>
                        </m:r>
                      </m:e>
                    </m:nary>
                  </m:oMath>
                </a14:m>
                <a:endParaRPr lang="en-IN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514350" indent="-514350" algn="just">
                  <a:lnSpc>
                    <a:spcPct val="100000"/>
                  </a:lnSpc>
                  <a:buFont typeface="+mj-lt"/>
                  <a:buAutoNum type="arabicPeriod" startAt="8"/>
                </a:pPr>
                <a:r>
                  <a:rPr lang="en-IN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Increase </a:t>
                </a:r>
                <a:r>
                  <a:rPr lang="en-IN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iter</a:t>
                </a:r>
                <a:r>
                  <a:rPr lang="en-IN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IN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count,t</a:t>
                </a:r>
                <a:r>
                  <a:rPr lang="en-IN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=t+1</a:t>
                </a:r>
              </a:p>
              <a:p>
                <a:pPr marL="514350" indent="-514350" algn="just">
                  <a:lnSpc>
                    <a:spcPct val="100000"/>
                  </a:lnSpc>
                  <a:buFont typeface="+mj-lt"/>
                  <a:buAutoNum type="arabicPeriod" startAt="8"/>
                </a:pPr>
                <a:r>
                  <a:rPr lang="en-IN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Go to step 3 if t&lt; max </a:t>
                </a:r>
                <a:r>
                  <a:rPr lang="en-IN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iter</a:t>
                </a:r>
                <a:endParaRPr lang="en-IN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514350" indent="-514350" algn="just">
                  <a:lnSpc>
                    <a:spcPct val="100000"/>
                  </a:lnSpc>
                  <a:buFont typeface="+mj-lt"/>
                  <a:buAutoNum type="arabicPeriod" startAt="8"/>
                </a:pPr>
                <a:r>
                  <a:rPr lang="en-IN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end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217" b="-1261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3901451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436728"/>
          </a:xfrm>
        </p:spPr>
        <p:txBody>
          <a:bodyPr>
            <a:noAutofit/>
          </a:bodyPr>
          <a:lstStyle/>
          <a:p>
            <a:pPr algn="ctr"/>
            <a:r>
              <a:rPr lang="en-IN" sz="32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Algorithms for GS method(with </a:t>
            </a:r>
            <a:r>
              <a:rPr lang="en-IN" sz="320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 limit)</a:t>
            </a:r>
            <a:endParaRPr lang="en-IN" sz="32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36729" y="573207"/>
                <a:ext cx="11273050" cy="6059606"/>
              </a:xfrm>
            </p:spPr>
            <p:txBody>
              <a:bodyPr>
                <a:normAutofit fontScale="85000" lnSpcReduction="20000"/>
              </a:bodyPr>
              <a:lstStyle/>
              <a:p>
                <a:pPr marL="514350" indent="-514350">
                  <a:buFont typeface="+mj-lt"/>
                  <a:buAutoNum type="arabicPeriod"/>
                </a:pPr>
                <a:endParaRPr lang="en-IN" sz="2400" i="1" dirty="0" smtClean="0"/>
              </a:p>
              <a:p>
                <a:pPr marL="514350" indent="-514350">
                  <a:buFont typeface="+mj-lt"/>
                  <a:buAutoNum type="arabicPeriod"/>
                </a:pPr>
                <a:r>
                  <a:rPr lang="en-IN" sz="2400" i="1" dirty="0" smtClean="0"/>
                  <a:t>Let flat start </a:t>
                </a:r>
                <a14:m>
                  <m:oMath xmlns:m="http://schemas.openxmlformats.org/officeDocument/2006/math">
                    <m:r>
                      <a:rPr lang="en-IN" sz="2400" i="1">
                        <a:latin typeface="Cambria Math" panose="02040503050406030204" pitchFamily="18" charset="0"/>
                      </a:rPr>
                      <m:t>𝑉</m:t>
                    </m:r>
                  </m:oMath>
                </a14:m>
                <a:r>
                  <a:rPr lang="en-IN" sz="2400" i="1" dirty="0" smtClean="0"/>
                  <a:t>=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IN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IN" sz="24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IN" sz="2400" i="1">
                                  <a:latin typeface="Cambria Math" panose="02040503050406030204" pitchFamily="18" charset="0"/>
                                </a:rPr>
                                <m:t>1∠0°</m:t>
                              </m:r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IN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IN" sz="2400" i="1">
                                      <a:latin typeface="Cambria Math" panose="02040503050406030204" pitchFamily="18" charset="0"/>
                                    </a:rPr>
                                    <m:t>𝑉</m:t>
                                  </m:r>
                                </m:e>
                                <m:sub>
                                  <m:r>
                                    <a:rPr lang="en-IN" sz="2400" i="1">
                                      <a:latin typeface="Cambria Math" panose="02040503050406030204" pitchFamily="18" charset="0"/>
                                    </a:rPr>
                                    <m:t>2,</m:t>
                                  </m:r>
                                  <m:r>
                                    <a:rPr lang="en-IN" sz="2400" i="1">
                                      <a:latin typeface="Cambria Math" panose="02040503050406030204" pitchFamily="18" charset="0"/>
                                    </a:rPr>
                                    <m:t>𝑠𝑝</m:t>
                                  </m:r>
                                </m:sub>
                              </m:sSub>
                              <m:r>
                                <a:rPr lang="en-IN" sz="2400" i="1">
                                  <a:latin typeface="Cambria Math" panose="02040503050406030204" pitchFamily="18" charset="0"/>
                                </a:rPr>
                                <m:t>∠0°</m:t>
                              </m:r>
                            </m:e>
                          </m:mr>
                          <m:m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1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IN" sz="2400" i="1"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sSub>
                                      <m:sSubPr>
                                        <m:ctrlPr>
                                          <a:rPr lang="en-IN" sz="24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IN" sz="2400" i="1">
                                            <a:latin typeface="Cambria Math" panose="02040503050406030204" pitchFamily="18" charset="0"/>
                                          </a:rPr>
                                          <m:t>𝑉</m:t>
                                        </m:r>
                                      </m:e>
                                      <m:sub>
                                        <m:r>
                                          <a:rPr lang="en-IN" sz="2400" i="1">
                                            <a:latin typeface="Cambria Math" panose="02040503050406030204" pitchFamily="18" charset="0"/>
                                          </a:rPr>
                                          <m:t>3,</m:t>
                                        </m:r>
                                        <m:r>
                                          <a:rPr lang="en-IN" sz="2400" i="1">
                                            <a:latin typeface="Cambria Math" panose="02040503050406030204" pitchFamily="18" charset="0"/>
                                          </a:rPr>
                                          <m:t>𝑠𝑝</m:t>
                                        </m:r>
                                      </m:sub>
                                    </m:sSub>
                                    <m:r>
                                      <a:rPr lang="en-IN" sz="2400" i="1">
                                        <a:latin typeface="Cambria Math" panose="02040503050406030204" pitchFamily="18" charset="0"/>
                                      </a:rPr>
                                      <m:t>∠0°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en-IN" sz="2400" i="1">
                                        <a:latin typeface="Cambria Math" panose="02040503050406030204" pitchFamily="18" charset="0"/>
                                      </a:rPr>
                                      <m:t>⋮</m:t>
                                    </m:r>
                                  </m:e>
                                </m:mr>
                                <m:mr>
                                  <m:e>
                                    <m:m>
                                      <m:mPr>
                                        <m:mcs>
                                          <m:mc>
                                            <m:mcPr>
                                              <m:count m:val="1"/>
                                              <m:mcJc m:val="center"/>
                                            </m:mcPr>
                                          </m:mc>
                                        </m:mcs>
                                        <m:ctrlPr>
                                          <a:rPr lang="en-IN" sz="24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mPr>
                                      <m:mr>
                                        <m:e>
                                          <m:sSub>
                                            <m:sSubPr>
                                              <m:ctrlPr>
                                                <a:rPr lang="en-IN" sz="2400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IN" sz="2400" i="1">
                                                  <a:latin typeface="Cambria Math" panose="02040503050406030204" pitchFamily="18" charset="0"/>
                                                </a:rPr>
                                                <m:t>𝑉</m:t>
                                              </m:r>
                                            </m:e>
                                            <m:sub>
                                              <m:r>
                                                <a:rPr lang="en-IN" sz="2400" i="1">
                                                  <a:latin typeface="Cambria Math" panose="02040503050406030204" pitchFamily="18" charset="0"/>
                                                </a:rPr>
                                                <m:t>𝑚</m:t>
                                              </m:r>
                                              <m:r>
                                                <a:rPr lang="en-IN" sz="2400" i="1">
                                                  <a:latin typeface="Cambria Math" panose="02040503050406030204" pitchFamily="18" charset="0"/>
                                                </a:rPr>
                                                <m:t>,</m:t>
                                              </m:r>
                                              <m:r>
                                                <a:rPr lang="en-IN" sz="2400" i="1">
                                                  <a:latin typeface="Cambria Math" panose="02040503050406030204" pitchFamily="18" charset="0"/>
                                                </a:rPr>
                                                <m:t>𝑠𝑝</m:t>
                                              </m:r>
                                            </m:sub>
                                          </m:sSub>
                                          <m:r>
                                            <a:rPr lang="en-IN" sz="2400" i="1">
                                              <a:latin typeface="Cambria Math" panose="02040503050406030204" pitchFamily="18" charset="0"/>
                                            </a:rPr>
                                            <m:t>∠0°</m:t>
                                          </m:r>
                                        </m:e>
                                      </m:mr>
                                      <m:mr>
                                        <m:e>
                                          <m:r>
                                            <a:rPr lang="en-IN" sz="2400" i="1">
                                              <a:latin typeface="Cambria Math" panose="02040503050406030204" pitchFamily="18" charset="0"/>
                                            </a:rPr>
                                            <m:t>1∠0°</m:t>
                                          </m:r>
                                        </m:e>
                                      </m:mr>
                                      <m:mr>
                                        <m:e>
                                          <m:m>
                                            <m:mPr>
                                              <m:mcs>
                                                <m:mc>
                                                  <m:mcPr>
                                                    <m:count m:val="1"/>
                                                    <m:mcJc m:val="center"/>
                                                  </m:mcPr>
                                                </m:mc>
                                              </m:mcs>
                                              <m:ctrlPr>
                                                <a:rPr lang="en-IN" sz="2400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mPr>
                                            <m:mr>
                                              <m:e>
                                                <m:r>
                                                  <a:rPr lang="en-IN" sz="2400" i="1">
                                                    <a:latin typeface="Cambria Math" panose="02040503050406030204" pitchFamily="18" charset="0"/>
                                                  </a:rPr>
                                                  <m:t>1∠0°</m:t>
                                                </m:r>
                                              </m:e>
                                            </m:mr>
                                            <m:mr>
                                              <m:e>
                                                <m:r>
                                                  <a:rPr lang="en-IN" sz="2400" i="1">
                                                    <a:latin typeface="Cambria Math" panose="02040503050406030204" pitchFamily="18" charset="0"/>
                                                  </a:rPr>
                                                  <m:t>⋮</m:t>
                                                </m:r>
                                              </m:e>
                                            </m:mr>
                                            <m:mr>
                                              <m:e>
                                                <m:r>
                                                  <a:rPr lang="en-IN" sz="2400" i="1">
                                                    <a:latin typeface="Cambria Math" panose="02040503050406030204" pitchFamily="18" charset="0"/>
                                                  </a:rPr>
                                                  <m:t>1∠0°</m:t>
                                                </m:r>
                                              </m:e>
                                            </m:mr>
                                          </m:m>
                                        </m:e>
                                      </m:mr>
                                    </m:m>
                                  </m:e>
                                </m:mr>
                              </m:m>
                            </m:e>
                          </m:mr>
                        </m:m>
                      </m:e>
                    </m:d>
                  </m:oMath>
                </a14:m>
                <a:endParaRPr lang="en-IN" sz="2400" i="1" dirty="0" smtClean="0"/>
              </a:p>
              <a:p>
                <a:pPr marL="514350" indent="-514350">
                  <a:buFont typeface="+mj-lt"/>
                  <a:buAutoNum type="arabicPeriod"/>
                </a:pPr>
                <a:endParaRPr lang="en-IN" sz="2400" b="0" dirty="0" smtClean="0"/>
              </a:p>
              <a:p>
                <a:pPr marL="514350" indent="-514350">
                  <a:buFont typeface="+mj-lt"/>
                  <a:buAutoNum type="arabicPeriod"/>
                </a:pPr>
                <a:r>
                  <a:rPr lang="en-IN" sz="2400" b="0" dirty="0" smtClean="0"/>
                  <a:t>Set max </a:t>
                </a:r>
                <a:r>
                  <a:rPr lang="en-IN" sz="2400" b="0" dirty="0" err="1" smtClean="0"/>
                  <a:t>iter</a:t>
                </a:r>
                <a:r>
                  <a:rPr lang="en-IN" sz="2400" b="0" dirty="0" smtClean="0"/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IN" sz="2400" b="0" i="0" smtClean="0">
                        <a:latin typeface="Cambria Math" panose="02040503050406030204" pitchFamily="18" charset="0"/>
                      </a:rPr>
                      <m:t>and</m:t>
                    </m:r>
                    <m:r>
                      <a:rPr lang="en-IN" sz="2400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IN" sz="2400" b="0" i="0" smtClean="0">
                        <a:latin typeface="Cambria Math" panose="02040503050406030204" pitchFamily="18" charset="0"/>
                      </a:rPr>
                      <m:t>iteration</m:t>
                    </m:r>
                    <m:r>
                      <a:rPr lang="en-IN" sz="2400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IN" sz="2400" b="0" i="0" smtClean="0">
                        <a:latin typeface="Cambria Math" panose="02040503050406030204" pitchFamily="18" charset="0"/>
                      </a:rPr>
                      <m:t>count</m:t>
                    </m:r>
                    <m:r>
                      <a:rPr lang="en-IN" sz="2400" b="0" i="0" smtClean="0">
                        <a:latin typeface="Cambria Math" panose="02040503050406030204" pitchFamily="18" charset="0"/>
                      </a:rPr>
                      <m:t>, </m:t>
                    </m:r>
                    <m:r>
                      <m:rPr>
                        <m:sty m:val="p"/>
                      </m:rPr>
                      <a:rPr lang="en-IN" sz="2400" b="0" i="0" smtClean="0">
                        <a:latin typeface="Cambria Math" panose="02040503050406030204" pitchFamily="18" charset="0"/>
                      </a:rPr>
                      <m:t>t</m:t>
                    </m:r>
                    <m:r>
                      <a:rPr lang="en-IN" sz="2400" b="0" i="0" smtClean="0"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endParaRPr lang="en-IN" sz="2400" dirty="0" smtClean="0"/>
              </a:p>
              <a:p>
                <a:pPr marL="514350" indent="-514350">
                  <a:buFont typeface="+mj-lt"/>
                  <a:buAutoNum type="arabicPeriod"/>
                </a:pPr>
                <a:r>
                  <a:rPr lang="en-IN" sz="2400" dirty="0" smtClean="0"/>
                  <a:t>Calculate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IN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N" sz="2400" i="1">
                            <a:latin typeface="Cambria Math" panose="02040503050406030204" pitchFamily="18" charset="0"/>
                          </a:rPr>
                          <m:t>𝑌</m:t>
                        </m:r>
                      </m:e>
                      <m:sub>
                        <m:r>
                          <a:rPr lang="en-IN" sz="2400" i="1">
                            <a:latin typeface="Cambria Math" panose="02040503050406030204" pitchFamily="18" charset="0"/>
                          </a:rPr>
                          <m:t>𝑏𝑢𝑠</m:t>
                        </m:r>
                      </m:sub>
                    </m:sSub>
                    <m:r>
                      <a:rPr lang="en-IN" sz="2400" b="0" i="0" smtClean="0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r>
                  <a:rPr lang="en-IN" sz="2400" dirty="0" smtClean="0"/>
                  <a:t> </a:t>
                </a:r>
              </a:p>
              <a:p>
                <a:pPr marL="0" indent="0">
                  <a:buNone/>
                </a:pPr>
                <a:r>
                  <a:rPr lang="en-IN" sz="2400" dirty="0" smtClean="0"/>
                  <a:t>For PV bus </a:t>
                </a:r>
                <a:r>
                  <a:rPr lang="en-IN" sz="2400" dirty="0" err="1" smtClean="0"/>
                  <a:t>i</a:t>
                </a:r>
                <a:r>
                  <a:rPr lang="en-IN" sz="2400" dirty="0" smtClean="0"/>
                  <a:t>=2,3…m</a:t>
                </a:r>
              </a:p>
              <a:p>
                <a:pPr marL="514350" indent="-514350">
                  <a:buFont typeface="+mj-lt"/>
                  <a:buAutoNum type="arabicPeriod" startAt="4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IN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N" sz="2400" b="0" i="1" smtClean="0">
                            <a:latin typeface="Cambria Math" panose="02040503050406030204" pitchFamily="18" charset="0"/>
                          </a:rPr>
                          <m:t>𝑐𝑎𝑙𝑐𝑢𝑙𝑎𝑡𝑒</m:t>
                        </m:r>
                        <m:r>
                          <a:rPr lang="en-IN" sz="24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IN" sz="2400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IN" sz="2400" i="1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IN" sz="2400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IN" sz="2400" i="1">
                            <a:latin typeface="Cambria Math" panose="02040503050406030204" pitchFamily="18" charset="0"/>
                          </a:rPr>
                          <m:t>𝑠𝑐h</m:t>
                        </m:r>
                      </m:sub>
                    </m:sSub>
                    <m:r>
                      <a:rPr lang="en-IN" sz="2400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IN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N" sz="2400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IN" sz="2400" i="1">
                            <a:latin typeface="Cambria Math" panose="02040503050406030204" pitchFamily="18" charset="0"/>
                          </a:rPr>
                          <m:t>𝑔𝑖</m:t>
                        </m:r>
                      </m:sub>
                    </m:sSub>
                    <m:r>
                      <a:rPr lang="en-IN" sz="2400" i="1"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n-IN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N" sz="2400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IN" sz="2400" i="1">
                            <a:latin typeface="Cambria Math" panose="02040503050406030204" pitchFamily="18" charset="0"/>
                          </a:rPr>
                          <m:t>𝑑𝑖</m:t>
                        </m:r>
                      </m:sub>
                    </m:sSub>
                    <m:r>
                      <a:rPr lang="en-IN" sz="2400" b="0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IN" sz="2400" b="0" i="1" smtClean="0">
                        <a:latin typeface="Cambria Math" panose="02040503050406030204" pitchFamily="18" charset="0"/>
                      </a:rPr>
                      <m:t>𝑎𝑛𝑑</m:t>
                    </m:r>
                    <m:r>
                      <a:rPr lang="en-IN" sz="2400" b="0" i="1" smtClean="0">
                        <a:latin typeface="Cambria Math" panose="02040503050406030204" pitchFamily="18" charset="0"/>
                      </a:rPr>
                      <m:t> </m:t>
                    </m:r>
                    <m:sSubSup>
                      <m:sSubSupPr>
                        <m:ctrlPr>
                          <a:rPr lang="en-IN" sz="24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IN" sz="2400" i="1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en-IN" sz="2400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  <m:sup>
                        <m:r>
                          <a:rPr lang="en-IN" sz="2400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IN" sz="2400" i="1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IN" sz="2400" i="1">
                            <a:latin typeface="Cambria Math" panose="02040503050406030204" pitchFamily="18" charset="0"/>
                          </a:rPr>
                          <m:t>)</m:t>
                        </m:r>
                      </m:sup>
                    </m:sSubSup>
                    <m:r>
                      <a:rPr lang="en-IN" sz="2400" i="1">
                        <a:latin typeface="Cambria Math" panose="02040503050406030204" pitchFamily="18" charset="0"/>
                      </a:rPr>
                      <m:t>=−</m:t>
                    </m:r>
                    <m:r>
                      <a:rPr lang="en-IN" sz="2400" i="1">
                        <a:latin typeface="Cambria Math" panose="02040503050406030204" pitchFamily="18" charset="0"/>
                      </a:rPr>
                      <m:t>𝑖𝑚𝑎𝑔</m:t>
                    </m:r>
                    <m:r>
                      <a:rPr lang="en-IN" sz="2400" i="1">
                        <a:latin typeface="Cambria Math" panose="02040503050406030204" pitchFamily="18" charset="0"/>
                      </a:rPr>
                      <m:t>[</m:t>
                    </m:r>
                    <m:sSubSup>
                      <m:sSubSupPr>
                        <m:ctrlPr>
                          <a:rPr lang="en-IN" sz="24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IN" sz="2400" i="1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IN" sz="2400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  <m:sup>
                        <m:r>
                          <a:rPr lang="en-IN" sz="2400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IN" sz="2400" i="1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IN" sz="2400" i="1">
                            <a:latin typeface="Cambria Math" panose="02040503050406030204" pitchFamily="18" charset="0"/>
                          </a:rPr>
                          <m:t>−1)∗</m:t>
                        </m:r>
                      </m:sup>
                    </m:sSubSup>
                    <m:d>
                      <m:dPr>
                        <m:ctrlPr>
                          <a:rPr lang="en-IN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nary>
                          <m:naryPr>
                            <m:chr m:val="∑"/>
                            <m:limLoc m:val="undOvr"/>
                            <m:ctrlPr>
                              <a:rPr lang="en-IN" sz="2400" i="1"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a:rPr lang="en-IN" sz="2400" i="1">
                                <a:latin typeface="Cambria Math" panose="02040503050406030204" pitchFamily="18" charset="0"/>
                              </a:rPr>
                              <m:t>𝑘</m:t>
                            </m:r>
                            <m:r>
                              <a:rPr lang="en-IN" sz="2400" i="1">
                                <a:latin typeface="Cambria Math" panose="02040503050406030204" pitchFamily="18" charset="0"/>
                              </a:rPr>
                              <m:t>=1</m:t>
                            </m:r>
                          </m:sub>
                          <m:sup>
                            <m:r>
                              <a:rPr lang="en-IN" sz="2400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en-IN" sz="2400" i="1">
                                <a:latin typeface="Cambria Math" panose="02040503050406030204" pitchFamily="18" charset="0"/>
                              </a:rPr>
                              <m:t>−1</m:t>
                            </m:r>
                          </m:sup>
                          <m:e>
                            <m:sSub>
                              <m:sSubPr>
                                <m:ctrlPr>
                                  <a:rPr lang="en-IN" sz="24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IN" sz="2400" i="1">
                                    <a:latin typeface="Cambria Math" panose="02040503050406030204" pitchFamily="18" charset="0"/>
                                  </a:rPr>
                                  <m:t>𝑌</m:t>
                                </m:r>
                              </m:e>
                              <m:sub>
                                <m:r>
                                  <a:rPr lang="en-IN" sz="2400" i="1">
                                    <a:latin typeface="Cambria Math" panose="02040503050406030204" pitchFamily="18" charset="0"/>
                                  </a:rPr>
                                  <m:t>𝑖𝑘</m:t>
                                </m:r>
                              </m:sub>
                            </m:sSub>
                            <m:sSubSup>
                              <m:sSubSupPr>
                                <m:ctrlPr>
                                  <a:rPr lang="en-IN" sz="2400" i="1"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n-IN" sz="2400" i="1">
                                    <a:latin typeface="Cambria Math" panose="02040503050406030204" pitchFamily="18" charset="0"/>
                                  </a:rPr>
                                  <m:t>𝑉</m:t>
                                </m:r>
                              </m:e>
                              <m:sub>
                                <m:r>
                                  <a:rPr lang="en-IN" sz="2400" i="1"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</m:sub>
                              <m:sup>
                                <m:r>
                                  <a:rPr lang="en-IN" sz="2400" i="1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IN" sz="2400" i="1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  <m:r>
                                  <a:rPr lang="en-IN" sz="2400" i="1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sup>
                            </m:sSubSup>
                          </m:e>
                        </m:nary>
                        <m:r>
                          <a:rPr lang="en-IN" sz="2400" i="1">
                            <a:latin typeface="Cambria Math" panose="02040503050406030204" pitchFamily="18" charset="0"/>
                          </a:rPr>
                          <m:t>+</m:t>
                        </m:r>
                        <m:nary>
                          <m:naryPr>
                            <m:chr m:val="∑"/>
                            <m:limLoc m:val="undOvr"/>
                            <m:ctrlPr>
                              <a:rPr lang="en-IN" sz="2400" i="1"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a:rPr lang="en-IN" sz="2400" i="1">
                                <a:latin typeface="Cambria Math" panose="02040503050406030204" pitchFamily="18" charset="0"/>
                              </a:rPr>
                              <m:t>𝑘</m:t>
                            </m:r>
                            <m:r>
                              <a:rPr lang="en-IN" sz="2400" i="1">
                                <a:latin typeface="Cambria Math" panose="02040503050406030204" pitchFamily="18" charset="0"/>
                              </a:rPr>
                              <m:t>=</m:t>
                            </m:r>
                            <m:r>
                              <a:rPr lang="en-IN" sz="2400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  <m:sup>
                            <m:r>
                              <a:rPr lang="en-IN" sz="2400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p>
                          <m:e>
                            <m:sSub>
                              <m:sSubPr>
                                <m:ctrlPr>
                                  <a:rPr lang="en-IN" sz="24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IN" sz="2400" i="1">
                                    <a:latin typeface="Cambria Math" panose="02040503050406030204" pitchFamily="18" charset="0"/>
                                  </a:rPr>
                                  <m:t>𝑌</m:t>
                                </m:r>
                              </m:e>
                              <m:sub>
                                <m:r>
                                  <a:rPr lang="en-IN" sz="2400" i="1">
                                    <a:latin typeface="Cambria Math" panose="02040503050406030204" pitchFamily="18" charset="0"/>
                                  </a:rPr>
                                  <m:t>𝑖𝑘</m:t>
                                </m:r>
                              </m:sub>
                            </m:sSub>
                            <m:sSubSup>
                              <m:sSubSupPr>
                                <m:ctrlPr>
                                  <a:rPr lang="en-IN" sz="2400" i="1"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n-IN" sz="2400" i="1">
                                    <a:latin typeface="Cambria Math" panose="02040503050406030204" pitchFamily="18" charset="0"/>
                                  </a:rPr>
                                  <m:t>𝑉</m:t>
                                </m:r>
                              </m:e>
                              <m:sub>
                                <m:r>
                                  <a:rPr lang="en-IN" sz="2400" i="1"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</m:sub>
                              <m:sup>
                                <m:r>
                                  <a:rPr lang="en-IN" sz="2400" i="1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IN" sz="2400" i="1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  <m:r>
                                  <a:rPr lang="en-IN" sz="2400" i="1">
                                    <a:latin typeface="Cambria Math" panose="02040503050406030204" pitchFamily="18" charset="0"/>
                                  </a:rPr>
                                  <m:t>−1)</m:t>
                                </m:r>
                              </m:sup>
                            </m:sSubSup>
                          </m:e>
                        </m:nary>
                      </m:e>
                    </m:d>
                    <m:r>
                      <a:rPr lang="en-IN" sz="2400" i="1">
                        <a:latin typeface="Cambria Math" panose="02040503050406030204" pitchFamily="18" charset="0"/>
                      </a:rPr>
                      <m:t>]</m:t>
                    </m:r>
                  </m:oMath>
                </a14:m>
                <a:endParaRPr lang="en-IN" sz="2400" dirty="0" smtClean="0"/>
              </a:p>
              <a:p>
                <a:pPr marL="514350" indent="-514350">
                  <a:buFont typeface="+mj-lt"/>
                  <a:buAutoNum type="arabicPeriod" startAt="4"/>
                </a:pPr>
                <a14:m>
                  <m:oMath xmlns:m="http://schemas.openxmlformats.org/officeDocument/2006/math">
                    <m:sSubSup>
                      <m:sSubSupPr>
                        <m:ctrlPr>
                          <a:rPr lang="en-IN" sz="24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IN" sz="2400" i="1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IN" sz="2400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  <m:sup>
                        <m:r>
                          <a:rPr lang="en-IN" sz="2400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IN" sz="2400" i="1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IN" sz="2400" i="1">
                            <a:latin typeface="Cambria Math" panose="02040503050406030204" pitchFamily="18" charset="0"/>
                          </a:rPr>
                          <m:t>)</m:t>
                        </m:r>
                      </m:sup>
                    </m:sSubSup>
                    <m:r>
                      <a:rPr lang="en-IN" sz="24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IN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IN" sz="2400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sSub>
                          <m:sSubPr>
                            <m:ctrlPr>
                              <a:rPr lang="en-IN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IN" sz="2400" i="1">
                                <a:latin typeface="Cambria Math" panose="02040503050406030204" pitchFamily="18" charset="0"/>
                              </a:rPr>
                              <m:t>𝑌</m:t>
                            </m:r>
                          </m:e>
                          <m:sub>
                            <m:r>
                              <a:rPr lang="en-IN" sz="2400" i="1">
                                <a:latin typeface="Cambria Math" panose="02040503050406030204" pitchFamily="18" charset="0"/>
                              </a:rPr>
                              <m:t>𝑖𝑖</m:t>
                            </m:r>
                          </m:sub>
                        </m:sSub>
                      </m:den>
                    </m:f>
                    <m:r>
                      <a:rPr lang="en-IN" sz="2400" i="1">
                        <a:latin typeface="Cambria Math" panose="02040503050406030204" pitchFamily="18" charset="0"/>
                      </a:rPr>
                      <m:t>[(</m:t>
                    </m:r>
                    <m:f>
                      <m:fPr>
                        <m:ctrlPr>
                          <a:rPr lang="en-IN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IN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IN" sz="2400" i="1"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en-IN" sz="2400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en-IN" sz="2400" i="1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IN" sz="2400" i="1">
                                <a:latin typeface="Cambria Math" panose="02040503050406030204" pitchFamily="18" charset="0"/>
                              </a:rPr>
                              <m:t>𝑠𝑐h</m:t>
                            </m:r>
                          </m:sub>
                        </m:sSub>
                        <m:r>
                          <a:rPr lang="en-IN" sz="2400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IN" sz="2400" i="1">
                            <a:latin typeface="Cambria Math" panose="02040503050406030204" pitchFamily="18" charset="0"/>
                          </a:rPr>
                          <m:t>𝑗</m:t>
                        </m:r>
                        <m:sSubSup>
                          <m:sSubSupPr>
                            <m:ctrlPr>
                              <a:rPr lang="en-IN" sz="2400" i="1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IN" sz="2400" i="1">
                                <a:latin typeface="Cambria Math" panose="02040503050406030204" pitchFamily="18" charset="0"/>
                              </a:rPr>
                              <m:t>𝑄</m:t>
                            </m:r>
                          </m:e>
                          <m:sub>
                            <m:r>
                              <a:rPr lang="en-IN" sz="2400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  <m:sup>
                            <m:r>
                              <a:rPr lang="en-IN" sz="2400" i="1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IN" sz="2400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en-IN" sz="2400" i="1">
                                <a:latin typeface="Cambria Math" panose="02040503050406030204" pitchFamily="18" charset="0"/>
                              </a:rPr>
                              <m:t>)</m:t>
                            </m:r>
                          </m:sup>
                        </m:sSubSup>
                      </m:num>
                      <m:den>
                        <m:sSubSup>
                          <m:sSubSupPr>
                            <m:ctrlPr>
                              <a:rPr lang="en-IN" sz="2400" i="1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IN" sz="2400" i="1">
                                <a:latin typeface="Cambria Math" panose="02040503050406030204" pitchFamily="18" charset="0"/>
                              </a:rPr>
                              <m:t>𝑉</m:t>
                            </m:r>
                          </m:e>
                          <m:sub>
                            <m:r>
                              <a:rPr lang="en-IN" sz="2400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  <m:sup>
                            <m:d>
                              <m:dPr>
                                <m:ctrlPr>
                                  <a:rPr lang="en-IN" sz="24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IN" sz="2400" i="1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  <m:r>
                                  <a:rPr lang="en-IN" sz="2400" i="1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</m:d>
                            <m:r>
                              <a:rPr lang="en-IN" sz="2400" i="1">
                                <a:latin typeface="Cambria Math" panose="02040503050406030204" pitchFamily="18" charset="0"/>
                              </a:rPr>
                              <m:t>∗</m:t>
                            </m:r>
                          </m:sup>
                        </m:sSubSup>
                      </m:den>
                    </m:f>
                    <m:r>
                      <a:rPr lang="en-IN" sz="2400" i="1">
                        <a:latin typeface="Cambria Math" panose="02040503050406030204" pitchFamily="18" charset="0"/>
                      </a:rPr>
                      <m:t>)−</m:t>
                    </m:r>
                    <m:nary>
                      <m:naryPr>
                        <m:chr m:val="∑"/>
                        <m:limLoc m:val="undOvr"/>
                        <m:ctrlPr>
                          <a:rPr lang="en-IN" sz="2400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IN" sz="2400" i="1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IN" sz="2400" i="1">
                            <a:latin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a:rPr lang="en-IN" sz="2400" i="1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IN" sz="2400" i="1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  <m:e>
                        <m:sSub>
                          <m:sSubPr>
                            <m:ctrlPr>
                              <a:rPr lang="en-IN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IN" sz="2400" i="1">
                                <a:latin typeface="Cambria Math" panose="02040503050406030204" pitchFamily="18" charset="0"/>
                              </a:rPr>
                              <m:t>𝑌</m:t>
                            </m:r>
                          </m:e>
                          <m:sub>
                            <m:r>
                              <a:rPr lang="en-IN" sz="2400" i="1">
                                <a:latin typeface="Cambria Math" panose="02040503050406030204" pitchFamily="18" charset="0"/>
                              </a:rPr>
                              <m:t>𝑖𝑘</m:t>
                            </m:r>
                          </m:sub>
                        </m:sSub>
                        <m:sSubSup>
                          <m:sSubSupPr>
                            <m:ctrlPr>
                              <a:rPr lang="en-IN" sz="2400" i="1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IN" sz="2400" i="1">
                                <a:latin typeface="Cambria Math" panose="02040503050406030204" pitchFamily="18" charset="0"/>
                              </a:rPr>
                              <m:t>𝑉</m:t>
                            </m:r>
                          </m:e>
                          <m:sub>
                            <m:r>
                              <a:rPr lang="en-IN" sz="2400" i="1"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b>
                          <m:sup>
                            <m:r>
                              <a:rPr lang="en-IN" sz="2400" i="1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IN" sz="2400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en-IN" sz="2400" i="1">
                                <a:latin typeface="Cambria Math" panose="02040503050406030204" pitchFamily="18" charset="0"/>
                              </a:rPr>
                              <m:t>)</m:t>
                            </m:r>
                          </m:sup>
                        </m:sSubSup>
                      </m:e>
                    </m:nary>
                    <m:r>
                      <a:rPr lang="en-IN" sz="2400" i="1">
                        <a:latin typeface="Cambria Math" panose="02040503050406030204" pitchFamily="18" charset="0"/>
                      </a:rPr>
                      <m:t>−</m:t>
                    </m:r>
                    <m:nary>
                      <m:naryPr>
                        <m:chr m:val="∑"/>
                        <m:limLoc m:val="undOvr"/>
                        <m:ctrlPr>
                          <a:rPr lang="en-IN" sz="240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IN" sz="2400" i="1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IN" sz="2400" i="1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IN" sz="2400" i="1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IN" sz="2400" i="1">
                            <a:latin typeface="Cambria Math" panose="02040503050406030204" pitchFamily="18" charset="0"/>
                          </a:rPr>
                          <m:t>+1</m:t>
                        </m:r>
                      </m:sub>
                      <m:sup>
                        <m:r>
                          <a:rPr lang="en-IN" sz="2400" i="1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  <m:e>
                        <m:sSub>
                          <m:sSubPr>
                            <m:ctrlPr>
                              <a:rPr lang="en-IN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IN" sz="2400" i="1">
                                <a:latin typeface="Cambria Math" panose="02040503050406030204" pitchFamily="18" charset="0"/>
                              </a:rPr>
                              <m:t>𝑌</m:t>
                            </m:r>
                          </m:e>
                          <m:sub>
                            <m:r>
                              <a:rPr lang="en-IN" sz="2400" i="1">
                                <a:latin typeface="Cambria Math" panose="02040503050406030204" pitchFamily="18" charset="0"/>
                              </a:rPr>
                              <m:t>𝑖𝑘</m:t>
                            </m:r>
                          </m:sub>
                        </m:sSub>
                        <m:sSubSup>
                          <m:sSubSupPr>
                            <m:ctrlPr>
                              <a:rPr lang="en-IN" sz="2400" i="1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IN" sz="2400" i="1">
                                <a:latin typeface="Cambria Math" panose="02040503050406030204" pitchFamily="18" charset="0"/>
                              </a:rPr>
                              <m:t>𝑉</m:t>
                            </m:r>
                          </m:e>
                          <m:sub>
                            <m:r>
                              <a:rPr lang="en-IN" sz="2400" i="1"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b>
                          <m:sup>
                            <m:r>
                              <a:rPr lang="en-IN" sz="2400" i="1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IN" sz="2400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en-IN" sz="2400" i="1">
                                <a:latin typeface="Cambria Math" panose="02040503050406030204" pitchFamily="18" charset="0"/>
                              </a:rPr>
                              <m:t>−1)</m:t>
                            </m:r>
                          </m:sup>
                        </m:sSubSup>
                        <m:r>
                          <a:rPr lang="en-IN" sz="2400" i="1">
                            <a:latin typeface="Cambria Math" panose="02040503050406030204" pitchFamily="18" charset="0"/>
                          </a:rPr>
                          <m:t>]</m:t>
                        </m:r>
                      </m:e>
                    </m:nary>
                  </m:oMath>
                </a14:m>
                <a:endParaRPr lang="en-IN" sz="2400" dirty="0" smtClean="0"/>
              </a:p>
              <a:p>
                <a:pPr marL="514350" indent="-514350">
                  <a:buFont typeface="+mj-lt"/>
                  <a:buAutoNum type="arabicPeriod" startAt="4"/>
                </a:pPr>
                <a14:m>
                  <m:oMath xmlns:m="http://schemas.openxmlformats.org/officeDocument/2006/math">
                    <m:sSubSup>
                      <m:sSubSupPr>
                        <m:ctrlPr>
                          <a:rPr lang="en-IN" sz="24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IN" sz="2400" i="1">
                            <a:latin typeface="Cambria Math" panose="02040503050406030204" pitchFamily="18" charset="0"/>
                          </a:rPr>
                          <m:t>𝛿</m:t>
                        </m:r>
                      </m:e>
                      <m:sub>
                        <m:r>
                          <a:rPr lang="en-IN" sz="2400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  <m:sup>
                        <m:r>
                          <a:rPr lang="en-IN" sz="2400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IN" sz="2400" i="1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IN" sz="2400" i="1">
                            <a:latin typeface="Cambria Math" panose="02040503050406030204" pitchFamily="18" charset="0"/>
                          </a:rPr>
                          <m:t>)</m:t>
                        </m:r>
                      </m:sup>
                    </m:sSubSup>
                  </m:oMath>
                </a14:m>
                <a:r>
                  <a:rPr lang="en-IN" sz="2400" dirty="0" smtClean="0"/>
                  <a:t>=angle (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IN" sz="24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IN" sz="2400" i="1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IN" sz="2400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  <m:sup>
                        <m:r>
                          <a:rPr lang="en-IN" sz="2400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IN" sz="2400" i="1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IN" sz="2400" i="1">
                            <a:latin typeface="Cambria Math" panose="02040503050406030204" pitchFamily="18" charset="0"/>
                          </a:rPr>
                          <m:t>)</m:t>
                        </m:r>
                      </m:sup>
                    </m:sSubSup>
                  </m:oMath>
                </a14:m>
                <a:r>
                  <a:rPr lang="en-IN" sz="2400" dirty="0" smtClean="0"/>
                  <a:t>)</a:t>
                </a:r>
                <a:endParaRPr lang="en-IN" sz="2400" dirty="0"/>
              </a:p>
              <a:p>
                <a:pPr marL="514350" indent="-514350">
                  <a:buFont typeface="+mj-lt"/>
                  <a:buAutoNum type="arabicPeriod" startAt="4"/>
                </a:pPr>
                <a14:m>
                  <m:oMath xmlns:m="http://schemas.openxmlformats.org/officeDocument/2006/math">
                    <m:sSubSup>
                      <m:sSubSupPr>
                        <m:ctrlPr>
                          <a:rPr lang="en-IN" sz="24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IN" sz="2400" i="1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IN" sz="2400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  <m:sup>
                        <m:r>
                          <a:rPr lang="en-IN" sz="2400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IN" sz="2400" i="1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IN" sz="2400" i="1">
                            <a:latin typeface="Cambria Math" panose="02040503050406030204" pitchFamily="18" charset="0"/>
                          </a:rPr>
                          <m:t>)</m:t>
                        </m:r>
                      </m:sup>
                    </m:sSubSup>
                  </m:oMath>
                </a14:m>
                <a:r>
                  <a:rPr lang="en-IN" sz="2400" dirty="0" smtClean="0"/>
                  <a:t>=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IN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N" sz="2400" i="1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IN" sz="2400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IN" sz="2400" i="1">
                            <a:latin typeface="Cambria Math" panose="02040503050406030204" pitchFamily="18" charset="0"/>
                          </a:rPr>
                          <m:t>𝑠𝑝</m:t>
                        </m:r>
                      </m:sub>
                    </m:sSub>
                    <m:r>
                      <a:rPr lang="en-IN" sz="2400" i="1">
                        <a:latin typeface="Cambria Math" panose="02040503050406030204" pitchFamily="18" charset="0"/>
                      </a:rPr>
                      <m:t>∠</m:t>
                    </m:r>
                    <m:sSubSup>
                      <m:sSubSupPr>
                        <m:ctrlPr>
                          <a:rPr lang="en-IN" sz="24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IN" sz="2400" i="1">
                            <a:latin typeface="Cambria Math" panose="02040503050406030204" pitchFamily="18" charset="0"/>
                          </a:rPr>
                          <m:t>𝛿</m:t>
                        </m:r>
                      </m:e>
                      <m:sub>
                        <m:r>
                          <a:rPr lang="en-IN" sz="2400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  <m:sup>
                        <m:r>
                          <a:rPr lang="en-IN" sz="2400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IN" sz="2400" i="1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IN" sz="2400" i="1">
                            <a:latin typeface="Cambria Math" panose="02040503050406030204" pitchFamily="18" charset="0"/>
                          </a:rPr>
                          <m:t>)</m:t>
                        </m:r>
                      </m:sup>
                    </m:sSubSup>
                  </m:oMath>
                </a14:m>
                <a:r>
                  <a:rPr lang="en-IN" sz="2400" dirty="0" smtClean="0"/>
                  <a:t> </a:t>
                </a:r>
                <a:r>
                  <a:rPr lang="en-IN" sz="2400" dirty="0"/>
                  <a:t>if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IN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N" sz="2400" i="1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en-IN" sz="2400" i="1">
                            <a:latin typeface="Cambria Math" panose="02040503050406030204" pitchFamily="18" charset="0"/>
                          </a:rPr>
                          <m:t>𝑚𝑖𝑛</m:t>
                        </m:r>
                      </m:sub>
                    </m:sSub>
                    <m:r>
                      <a:rPr lang="en-IN" sz="2400" i="1">
                        <a:latin typeface="Cambria Math" panose="02040503050406030204" pitchFamily="18" charset="0"/>
                      </a:rPr>
                      <m:t>≤</m:t>
                    </m:r>
                    <m:sSubSup>
                      <m:sSubSupPr>
                        <m:ctrlPr>
                          <a:rPr lang="en-IN" sz="24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IN" sz="2400" i="1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en-IN" sz="2400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  <m:sup>
                        <m:r>
                          <a:rPr lang="en-IN" sz="2400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IN" sz="2400" i="1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IN" sz="2400" i="1">
                            <a:latin typeface="Cambria Math" panose="02040503050406030204" pitchFamily="18" charset="0"/>
                          </a:rPr>
                          <m:t>)</m:t>
                        </m:r>
                      </m:sup>
                    </m:sSubSup>
                    <m:r>
                      <a:rPr lang="en-IN" sz="2400" i="1">
                        <a:latin typeface="Cambria Math" panose="02040503050406030204" pitchFamily="18" charset="0"/>
                      </a:rPr>
                      <m:t>≤</m:t>
                    </m:r>
                    <m:sSub>
                      <m:sSubPr>
                        <m:ctrlPr>
                          <a:rPr lang="en-IN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N" sz="2400" i="1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en-IN" sz="2400" i="1">
                            <a:latin typeface="Cambria Math" panose="02040503050406030204" pitchFamily="18" charset="0"/>
                          </a:rPr>
                          <m:t>𝑚𝑎𝑥</m:t>
                        </m:r>
                      </m:sub>
                    </m:sSub>
                  </m:oMath>
                </a14:m>
                <a:endParaRPr lang="en-IN" sz="2400" dirty="0" smtClean="0"/>
              </a:p>
              <a:p>
                <a:pPr marL="0" indent="0">
                  <a:buNone/>
                </a:pPr>
                <a:endParaRPr lang="en-IN" sz="2400" dirty="0"/>
              </a:p>
              <a:p>
                <a:pPr marL="514350" indent="-514350">
                  <a:buFont typeface="+mj-lt"/>
                  <a:buAutoNum type="arabicPeriod" startAt="4"/>
                </a:pPr>
                <a:endParaRPr lang="en-IN" sz="2400" dirty="0" smtClean="0"/>
              </a:p>
              <a:p>
                <a:pPr marL="0" indent="0">
                  <a:buNone/>
                </a:pPr>
                <a:endParaRPr lang="en-IN" dirty="0"/>
              </a:p>
              <a:p>
                <a:pPr marL="514350" indent="-514350">
                  <a:buFont typeface="+mj-lt"/>
                  <a:buAutoNum type="arabicPeriod"/>
                </a:pPr>
                <a:endParaRPr lang="en-IN" dirty="0" smtClean="0"/>
              </a:p>
              <a:p>
                <a:pPr marL="514350" indent="-514350">
                  <a:buFont typeface="+mj-lt"/>
                  <a:buAutoNum type="arabicPeriod"/>
                </a:pPr>
                <a:endParaRPr lang="en-IN" dirty="0"/>
              </a:p>
              <a:p>
                <a:pPr marL="514350" indent="-514350">
                  <a:buFont typeface="+mj-lt"/>
                  <a:buAutoNum type="arabicPeriod"/>
                </a:pPr>
                <a:endParaRPr lang="en-IN" i="1" dirty="0" smtClean="0"/>
              </a:p>
              <a:p>
                <a:pPr marL="514350" indent="-514350">
                  <a:buFont typeface="+mj-lt"/>
                  <a:buAutoNum type="arabicPeriod"/>
                </a:pPr>
                <a:endParaRPr lang="en-IN" i="1" dirty="0"/>
              </a:p>
              <a:p>
                <a:pPr marL="0" indent="0">
                  <a:buNone/>
                </a:pPr>
                <a:endParaRPr lang="en-IN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36729" y="573207"/>
                <a:ext cx="11273050" cy="6059606"/>
              </a:xfrm>
              <a:blipFill rotWithShape="0">
                <a:blip r:embed="rId2"/>
                <a:stretch>
                  <a:fillRect l="-595" t="-2817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40638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289968"/>
          </a:xfrm>
        </p:spPr>
        <p:txBody>
          <a:bodyPr>
            <a:normAutofit fontScale="90000"/>
          </a:bodyPr>
          <a:lstStyle/>
          <a:p>
            <a:endParaRPr lang="en-IN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45660" y="1241946"/>
                <a:ext cx="11668836" cy="5472753"/>
              </a:xfrm>
            </p:spPr>
            <p:txBody>
              <a:bodyPr>
                <a:noAutofit/>
              </a:bodyPr>
              <a:lstStyle/>
              <a:p>
                <a:pPr marL="514350" indent="-514350" algn="just">
                  <a:lnSpc>
                    <a:spcPct val="100000"/>
                  </a:lnSpc>
                  <a:buFont typeface="+mj-lt"/>
                  <a:buAutoNum type="arabicPeriod" startAt="8"/>
                </a:pPr>
                <a14:m>
                  <m:oMath xmlns:m="http://schemas.openxmlformats.org/officeDocument/2006/math">
                    <m:sSubSup>
                      <m:sSubSupPr>
                        <m:ctrlPr>
                          <a:rPr lang="en-IN" sz="240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IN" sz="2400" i="1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IN" sz="2400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  <m:sup>
                        <m:r>
                          <a:rPr lang="en-IN" sz="2400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IN" sz="2400" i="1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IN" sz="2400" i="1">
                            <a:latin typeface="Cambria Math" panose="02040503050406030204" pitchFamily="18" charset="0"/>
                          </a:rPr>
                          <m:t>)</m:t>
                        </m:r>
                      </m:sup>
                    </m:sSubSup>
                    <m:r>
                      <a:rPr lang="en-IN" sz="24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IN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IN" sz="2400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sSub>
                          <m:sSubPr>
                            <m:ctrlPr>
                              <a:rPr lang="en-IN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IN" sz="2400" i="1">
                                <a:latin typeface="Cambria Math" panose="02040503050406030204" pitchFamily="18" charset="0"/>
                              </a:rPr>
                              <m:t>𝑌</m:t>
                            </m:r>
                          </m:e>
                          <m:sub>
                            <m:r>
                              <a:rPr lang="en-IN" sz="2400" i="1">
                                <a:latin typeface="Cambria Math" panose="02040503050406030204" pitchFamily="18" charset="0"/>
                              </a:rPr>
                              <m:t>𝑖𝑖</m:t>
                            </m:r>
                          </m:sub>
                        </m:sSub>
                      </m:den>
                    </m:f>
                    <m:r>
                      <a:rPr lang="en-IN" sz="2400" i="1">
                        <a:latin typeface="Cambria Math" panose="02040503050406030204" pitchFamily="18" charset="0"/>
                      </a:rPr>
                      <m:t>[(</m:t>
                    </m:r>
                    <m:f>
                      <m:fPr>
                        <m:ctrlPr>
                          <a:rPr lang="en-IN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IN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IN" sz="2400" i="1"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en-IN" sz="2400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en-IN" sz="2400" i="1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IN" sz="2400" i="1">
                                <a:latin typeface="Cambria Math" panose="02040503050406030204" pitchFamily="18" charset="0"/>
                              </a:rPr>
                              <m:t>𝑠𝑐h</m:t>
                            </m:r>
                          </m:sub>
                        </m:sSub>
                        <m:r>
                          <a:rPr lang="en-IN" sz="2400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IN" sz="2400" i="1">
                            <a:latin typeface="Cambria Math" panose="02040503050406030204" pitchFamily="18" charset="0"/>
                          </a:rPr>
                          <m:t>𝑗</m:t>
                        </m:r>
                        <m:sSub>
                          <m:sSubPr>
                            <m:ctrlPr>
                              <a:rPr lang="en-IN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IN" sz="2400" i="1">
                                <a:latin typeface="Cambria Math" panose="02040503050406030204" pitchFamily="18" charset="0"/>
                              </a:rPr>
                              <m:t>𝑄</m:t>
                            </m:r>
                          </m:e>
                          <m:sub>
                            <m:r>
                              <a:rPr lang="en-IN" sz="2400" i="1">
                                <a:latin typeface="Cambria Math" panose="02040503050406030204" pitchFamily="18" charset="0"/>
                              </a:rPr>
                              <m:t>𝑚𝑖𝑛</m:t>
                            </m:r>
                          </m:sub>
                        </m:sSub>
                      </m:num>
                      <m:den>
                        <m:sSubSup>
                          <m:sSubSupPr>
                            <m:ctrlPr>
                              <a:rPr lang="en-IN" sz="2400" i="1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IN" sz="2400" i="1">
                                <a:latin typeface="Cambria Math" panose="02040503050406030204" pitchFamily="18" charset="0"/>
                              </a:rPr>
                              <m:t>𝑉</m:t>
                            </m:r>
                          </m:e>
                          <m:sub>
                            <m:r>
                              <a:rPr lang="en-IN" sz="2400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  <m:sup>
                            <m:d>
                              <m:dPr>
                                <m:ctrlPr>
                                  <a:rPr lang="en-IN" sz="24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IN" sz="2400" i="1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  <m:r>
                                  <a:rPr lang="en-IN" sz="2400" i="1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</m:d>
                            <m:r>
                              <a:rPr lang="en-IN" sz="2400" i="1">
                                <a:latin typeface="Cambria Math" panose="02040503050406030204" pitchFamily="18" charset="0"/>
                              </a:rPr>
                              <m:t>∗</m:t>
                            </m:r>
                          </m:sup>
                        </m:sSubSup>
                      </m:den>
                    </m:f>
                    <m:r>
                      <a:rPr lang="en-IN" sz="2400" i="1">
                        <a:latin typeface="Cambria Math" panose="02040503050406030204" pitchFamily="18" charset="0"/>
                      </a:rPr>
                      <m:t>)−</m:t>
                    </m:r>
                    <m:nary>
                      <m:naryPr>
                        <m:chr m:val="∑"/>
                        <m:limLoc m:val="undOvr"/>
                        <m:ctrlPr>
                          <a:rPr lang="en-IN" sz="2400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IN" sz="2400" i="1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IN" sz="2400" i="1">
                            <a:latin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a:rPr lang="en-IN" sz="2400" i="1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IN" sz="2400" i="1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  <m:e>
                        <m:sSub>
                          <m:sSubPr>
                            <m:ctrlPr>
                              <a:rPr lang="en-IN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IN" sz="2400" i="1">
                                <a:latin typeface="Cambria Math" panose="02040503050406030204" pitchFamily="18" charset="0"/>
                              </a:rPr>
                              <m:t>𝑌</m:t>
                            </m:r>
                          </m:e>
                          <m:sub>
                            <m:r>
                              <a:rPr lang="en-IN" sz="2400" i="1">
                                <a:latin typeface="Cambria Math" panose="02040503050406030204" pitchFamily="18" charset="0"/>
                              </a:rPr>
                              <m:t>𝑖𝑘</m:t>
                            </m:r>
                          </m:sub>
                        </m:sSub>
                        <m:sSubSup>
                          <m:sSubSupPr>
                            <m:ctrlPr>
                              <a:rPr lang="en-IN" sz="2400" i="1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IN" sz="2400" i="1">
                                <a:latin typeface="Cambria Math" panose="02040503050406030204" pitchFamily="18" charset="0"/>
                              </a:rPr>
                              <m:t>𝑉</m:t>
                            </m:r>
                          </m:e>
                          <m:sub>
                            <m:r>
                              <a:rPr lang="en-IN" sz="2400" i="1"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b>
                          <m:sup>
                            <m:r>
                              <a:rPr lang="en-IN" sz="2400" i="1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IN" sz="2400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en-IN" sz="2400" i="1">
                                <a:latin typeface="Cambria Math" panose="02040503050406030204" pitchFamily="18" charset="0"/>
                              </a:rPr>
                              <m:t>)</m:t>
                            </m:r>
                          </m:sup>
                        </m:sSubSup>
                      </m:e>
                    </m:nary>
                    <m:r>
                      <a:rPr lang="en-IN" sz="2400" i="1">
                        <a:latin typeface="Cambria Math" panose="02040503050406030204" pitchFamily="18" charset="0"/>
                      </a:rPr>
                      <m:t>−</m:t>
                    </m:r>
                    <m:nary>
                      <m:naryPr>
                        <m:chr m:val="∑"/>
                        <m:limLoc m:val="undOvr"/>
                        <m:ctrlPr>
                          <a:rPr lang="en-IN" sz="2400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IN" sz="2400" i="1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IN" sz="2400" i="1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IN" sz="2400" i="1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IN" sz="2400" i="1">
                            <a:latin typeface="Cambria Math" panose="02040503050406030204" pitchFamily="18" charset="0"/>
                          </a:rPr>
                          <m:t>+1</m:t>
                        </m:r>
                      </m:sub>
                      <m:sup>
                        <m:r>
                          <a:rPr lang="en-IN" sz="2400" i="1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  <m:e>
                        <m:sSub>
                          <m:sSubPr>
                            <m:ctrlPr>
                              <a:rPr lang="en-IN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IN" sz="2400" i="1">
                                <a:latin typeface="Cambria Math" panose="02040503050406030204" pitchFamily="18" charset="0"/>
                              </a:rPr>
                              <m:t>𝑌</m:t>
                            </m:r>
                          </m:e>
                          <m:sub>
                            <m:r>
                              <a:rPr lang="en-IN" sz="2400" i="1">
                                <a:latin typeface="Cambria Math" panose="02040503050406030204" pitchFamily="18" charset="0"/>
                              </a:rPr>
                              <m:t>𝑖𝑘</m:t>
                            </m:r>
                          </m:sub>
                        </m:sSub>
                        <m:sSubSup>
                          <m:sSubSupPr>
                            <m:ctrlPr>
                              <a:rPr lang="en-IN" sz="2400" i="1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IN" sz="2400" i="1">
                                <a:latin typeface="Cambria Math" panose="02040503050406030204" pitchFamily="18" charset="0"/>
                              </a:rPr>
                              <m:t>𝑉</m:t>
                            </m:r>
                          </m:e>
                          <m:sub>
                            <m:r>
                              <a:rPr lang="en-IN" sz="2400" i="1"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b>
                          <m:sup>
                            <m:r>
                              <a:rPr lang="en-IN" sz="2400" i="1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IN" sz="2400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en-IN" sz="2400" i="1">
                                <a:latin typeface="Cambria Math" panose="02040503050406030204" pitchFamily="18" charset="0"/>
                              </a:rPr>
                              <m:t>−1)</m:t>
                            </m:r>
                          </m:sup>
                        </m:sSubSup>
                        <m:r>
                          <a:rPr lang="en-IN" sz="2400" i="1">
                            <a:latin typeface="Cambria Math" panose="02040503050406030204" pitchFamily="18" charset="0"/>
                          </a:rPr>
                          <m:t>]</m:t>
                        </m:r>
                      </m:e>
                    </m:nary>
                  </m:oMath>
                </a14:m>
                <a:r>
                  <a:rPr lang="en-IN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if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IN" sz="24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IN" sz="2400" i="1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en-IN" sz="2400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  <m:sup>
                        <m:r>
                          <a:rPr lang="en-IN" sz="2400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IN" sz="2400" i="1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IN" sz="2400" i="1">
                            <a:latin typeface="Cambria Math" panose="02040503050406030204" pitchFamily="18" charset="0"/>
                          </a:rPr>
                          <m:t>)</m:t>
                        </m:r>
                      </m:sup>
                    </m:sSubSup>
                  </m:oMath>
                </a14:m>
                <a:r>
                  <a:rPr lang="en-IN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&lt;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IN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N" sz="2400" i="1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en-IN" sz="2400" i="1">
                            <a:latin typeface="Cambria Math" panose="02040503050406030204" pitchFamily="18" charset="0"/>
                          </a:rPr>
                          <m:t>𝑚𝑖𝑛</m:t>
                        </m:r>
                      </m:sub>
                    </m:sSub>
                  </m:oMath>
                </a14:m>
                <a:endParaRPr lang="en-IN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514350" indent="-514350" algn="just">
                  <a:lnSpc>
                    <a:spcPct val="100000"/>
                  </a:lnSpc>
                  <a:buFont typeface="+mj-lt"/>
                  <a:buAutoNum type="arabicPeriod" startAt="9"/>
                </a:pPr>
                <a14:m>
                  <m:oMath xmlns:m="http://schemas.openxmlformats.org/officeDocument/2006/math">
                    <m:sSubSup>
                      <m:sSubSupPr>
                        <m:ctrlPr>
                          <a:rPr lang="en-IN" sz="24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IN" sz="2400" i="1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IN" sz="2400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  <m:sup>
                        <m:r>
                          <a:rPr lang="en-IN" sz="2400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IN" sz="2400" i="1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IN" sz="2400" i="1">
                            <a:latin typeface="Cambria Math" panose="02040503050406030204" pitchFamily="18" charset="0"/>
                          </a:rPr>
                          <m:t>)</m:t>
                        </m:r>
                      </m:sup>
                    </m:sSubSup>
                    <m:r>
                      <a:rPr lang="en-IN" sz="24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IN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IN" sz="2400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sSub>
                          <m:sSubPr>
                            <m:ctrlPr>
                              <a:rPr lang="en-IN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IN" sz="2400" i="1">
                                <a:latin typeface="Cambria Math" panose="02040503050406030204" pitchFamily="18" charset="0"/>
                              </a:rPr>
                              <m:t>𝑌</m:t>
                            </m:r>
                          </m:e>
                          <m:sub>
                            <m:r>
                              <a:rPr lang="en-IN" sz="2400" i="1">
                                <a:latin typeface="Cambria Math" panose="02040503050406030204" pitchFamily="18" charset="0"/>
                              </a:rPr>
                              <m:t>𝑖𝑖</m:t>
                            </m:r>
                          </m:sub>
                        </m:sSub>
                      </m:den>
                    </m:f>
                    <m:r>
                      <a:rPr lang="en-IN" sz="2400" i="1">
                        <a:latin typeface="Cambria Math" panose="02040503050406030204" pitchFamily="18" charset="0"/>
                      </a:rPr>
                      <m:t>[(</m:t>
                    </m:r>
                    <m:f>
                      <m:fPr>
                        <m:ctrlPr>
                          <a:rPr lang="en-IN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IN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IN" sz="2400" i="1"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en-IN" sz="2400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en-IN" sz="2400" i="1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IN" sz="2400" i="1">
                                <a:latin typeface="Cambria Math" panose="02040503050406030204" pitchFamily="18" charset="0"/>
                              </a:rPr>
                              <m:t>𝑠𝑐h</m:t>
                            </m:r>
                          </m:sub>
                        </m:sSub>
                        <m:r>
                          <a:rPr lang="en-IN" sz="2400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IN" sz="2400" i="1">
                            <a:latin typeface="Cambria Math" panose="02040503050406030204" pitchFamily="18" charset="0"/>
                          </a:rPr>
                          <m:t>𝑗</m:t>
                        </m:r>
                        <m:sSub>
                          <m:sSubPr>
                            <m:ctrlPr>
                              <a:rPr lang="en-IN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IN" sz="2400" i="1">
                                <a:latin typeface="Cambria Math" panose="02040503050406030204" pitchFamily="18" charset="0"/>
                              </a:rPr>
                              <m:t>𝑄</m:t>
                            </m:r>
                          </m:e>
                          <m:sub>
                            <m:r>
                              <a:rPr lang="en-IN" sz="2400" i="1">
                                <a:latin typeface="Cambria Math" panose="02040503050406030204" pitchFamily="18" charset="0"/>
                              </a:rPr>
                              <m:t>𝑚</m:t>
                            </m:r>
                            <m:r>
                              <a:rPr lang="en-IN" sz="2400" b="0" i="1" smtClean="0">
                                <a:latin typeface="Cambria Math" panose="02040503050406030204" pitchFamily="18" charset="0"/>
                              </a:rPr>
                              <m:t>𝑎𝑥</m:t>
                            </m:r>
                          </m:sub>
                        </m:sSub>
                      </m:num>
                      <m:den>
                        <m:sSubSup>
                          <m:sSubSupPr>
                            <m:ctrlPr>
                              <a:rPr lang="en-IN" sz="2400" i="1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IN" sz="2400" i="1">
                                <a:latin typeface="Cambria Math" panose="02040503050406030204" pitchFamily="18" charset="0"/>
                              </a:rPr>
                              <m:t>𝑉</m:t>
                            </m:r>
                          </m:e>
                          <m:sub>
                            <m:r>
                              <a:rPr lang="en-IN" sz="2400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  <m:sup>
                            <m:d>
                              <m:dPr>
                                <m:ctrlPr>
                                  <a:rPr lang="en-IN" sz="24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IN" sz="2400" i="1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  <m:r>
                                  <a:rPr lang="en-IN" sz="2400" i="1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</m:d>
                            <m:r>
                              <a:rPr lang="en-IN" sz="2400" i="1">
                                <a:latin typeface="Cambria Math" panose="02040503050406030204" pitchFamily="18" charset="0"/>
                              </a:rPr>
                              <m:t>∗</m:t>
                            </m:r>
                          </m:sup>
                        </m:sSubSup>
                      </m:den>
                    </m:f>
                    <m:r>
                      <a:rPr lang="en-IN" sz="2400" i="1">
                        <a:latin typeface="Cambria Math" panose="02040503050406030204" pitchFamily="18" charset="0"/>
                      </a:rPr>
                      <m:t>)−</m:t>
                    </m:r>
                    <m:nary>
                      <m:naryPr>
                        <m:chr m:val="∑"/>
                        <m:limLoc m:val="undOvr"/>
                        <m:ctrlPr>
                          <a:rPr lang="en-IN" sz="2400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IN" sz="2400" i="1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IN" sz="2400" i="1">
                            <a:latin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a:rPr lang="en-IN" sz="2400" i="1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IN" sz="2400" i="1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  <m:e>
                        <m:sSub>
                          <m:sSubPr>
                            <m:ctrlPr>
                              <a:rPr lang="en-IN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IN" sz="2400" i="1">
                                <a:latin typeface="Cambria Math" panose="02040503050406030204" pitchFamily="18" charset="0"/>
                              </a:rPr>
                              <m:t>𝑌</m:t>
                            </m:r>
                          </m:e>
                          <m:sub>
                            <m:r>
                              <a:rPr lang="en-IN" sz="2400" i="1">
                                <a:latin typeface="Cambria Math" panose="02040503050406030204" pitchFamily="18" charset="0"/>
                              </a:rPr>
                              <m:t>𝑖𝑘</m:t>
                            </m:r>
                          </m:sub>
                        </m:sSub>
                        <m:sSubSup>
                          <m:sSubSupPr>
                            <m:ctrlPr>
                              <a:rPr lang="en-IN" sz="2400" i="1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IN" sz="2400" i="1">
                                <a:latin typeface="Cambria Math" panose="02040503050406030204" pitchFamily="18" charset="0"/>
                              </a:rPr>
                              <m:t>𝑉</m:t>
                            </m:r>
                          </m:e>
                          <m:sub>
                            <m:r>
                              <a:rPr lang="en-IN" sz="2400" i="1"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b>
                          <m:sup>
                            <m:r>
                              <a:rPr lang="en-IN" sz="2400" i="1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IN" sz="2400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en-IN" sz="2400" i="1">
                                <a:latin typeface="Cambria Math" panose="02040503050406030204" pitchFamily="18" charset="0"/>
                              </a:rPr>
                              <m:t>)</m:t>
                            </m:r>
                          </m:sup>
                        </m:sSubSup>
                      </m:e>
                    </m:nary>
                    <m:r>
                      <a:rPr lang="en-IN" sz="2400" i="1">
                        <a:latin typeface="Cambria Math" panose="02040503050406030204" pitchFamily="18" charset="0"/>
                      </a:rPr>
                      <m:t>−</m:t>
                    </m:r>
                    <m:nary>
                      <m:naryPr>
                        <m:chr m:val="∑"/>
                        <m:limLoc m:val="undOvr"/>
                        <m:ctrlPr>
                          <a:rPr lang="en-IN" sz="2400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IN" sz="2400" i="1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IN" sz="2400" i="1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IN" sz="2400" i="1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IN" sz="2400" i="1">
                            <a:latin typeface="Cambria Math" panose="02040503050406030204" pitchFamily="18" charset="0"/>
                          </a:rPr>
                          <m:t>+1</m:t>
                        </m:r>
                      </m:sub>
                      <m:sup>
                        <m:r>
                          <a:rPr lang="en-IN" sz="2400" i="1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  <m:e>
                        <m:sSub>
                          <m:sSubPr>
                            <m:ctrlPr>
                              <a:rPr lang="en-IN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IN" sz="2400" i="1">
                                <a:latin typeface="Cambria Math" panose="02040503050406030204" pitchFamily="18" charset="0"/>
                              </a:rPr>
                              <m:t>𝑌</m:t>
                            </m:r>
                          </m:e>
                          <m:sub>
                            <m:r>
                              <a:rPr lang="en-IN" sz="2400" i="1">
                                <a:latin typeface="Cambria Math" panose="02040503050406030204" pitchFamily="18" charset="0"/>
                              </a:rPr>
                              <m:t>𝑖𝑘</m:t>
                            </m:r>
                          </m:sub>
                        </m:sSub>
                        <m:sSubSup>
                          <m:sSubSupPr>
                            <m:ctrlPr>
                              <a:rPr lang="en-IN" sz="2400" i="1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IN" sz="2400" i="1">
                                <a:latin typeface="Cambria Math" panose="02040503050406030204" pitchFamily="18" charset="0"/>
                              </a:rPr>
                              <m:t>𝑉</m:t>
                            </m:r>
                          </m:e>
                          <m:sub>
                            <m:r>
                              <a:rPr lang="en-IN" sz="2400" i="1"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b>
                          <m:sup>
                            <m:r>
                              <a:rPr lang="en-IN" sz="2400" i="1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IN" sz="2400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en-IN" sz="2400" i="1">
                                <a:latin typeface="Cambria Math" panose="02040503050406030204" pitchFamily="18" charset="0"/>
                              </a:rPr>
                              <m:t>−1)</m:t>
                            </m:r>
                          </m:sup>
                        </m:sSubSup>
                        <m:r>
                          <a:rPr lang="en-IN" sz="2400" i="1">
                            <a:latin typeface="Cambria Math" panose="02040503050406030204" pitchFamily="18" charset="0"/>
                          </a:rPr>
                          <m:t>]</m:t>
                        </m:r>
                      </m:e>
                    </m:nary>
                  </m:oMath>
                </a14:m>
                <a:r>
                  <a:rPr lang="en-IN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if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IN" sz="24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IN" sz="2400" i="1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en-IN" sz="2400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  <m:sup>
                        <m:r>
                          <a:rPr lang="en-IN" sz="2400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IN" sz="2400" i="1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IN" sz="2400" i="1">
                            <a:latin typeface="Cambria Math" panose="02040503050406030204" pitchFamily="18" charset="0"/>
                          </a:rPr>
                          <m:t>)</m:t>
                        </m:r>
                      </m:sup>
                    </m:sSubSup>
                    <m:r>
                      <a:rPr lang="en-IN" sz="2400" dirty="0">
                        <a:latin typeface="Cambria Math" panose="02040503050406030204" pitchFamily="18" charset="0"/>
                      </a:rPr>
                      <m:t>&gt;</m:t>
                    </m:r>
                    <m:sSub>
                      <m:sSubPr>
                        <m:ctrlPr>
                          <a:rPr lang="en-IN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N" sz="2400" i="1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en-IN" sz="2400" b="0" i="1" smtClean="0">
                            <a:latin typeface="Cambria Math" panose="02040503050406030204" pitchFamily="18" charset="0"/>
                          </a:rPr>
                          <m:t>𝑚𝑎𝑥</m:t>
                        </m:r>
                      </m:sub>
                    </m:sSub>
                  </m:oMath>
                </a14:m>
                <a:endParaRPr lang="en-IN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 algn="just">
                  <a:lnSpc>
                    <a:spcPct val="100000"/>
                  </a:lnSpc>
                  <a:buNone/>
                </a:pPr>
                <a:r>
                  <a:rPr lang="en-IN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For PQ bus </a:t>
                </a:r>
                <a:r>
                  <a:rPr lang="en-IN" sz="2400" i="1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</a:t>
                </a:r>
                <a:r>
                  <a:rPr lang="en-IN" sz="2400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=m+1,……n</a:t>
                </a:r>
              </a:p>
              <a:p>
                <a:pPr marL="514350" indent="-514350" algn="just">
                  <a:lnSpc>
                    <a:spcPct val="100000"/>
                  </a:lnSpc>
                  <a:buFont typeface="+mj-lt"/>
                  <a:buAutoNum type="arabicPeriod" startAt="10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IN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N" sz="2400" i="1">
                            <a:latin typeface="Cambria Math" panose="02040503050406030204" pitchFamily="18" charset="0"/>
                          </a:rPr>
                          <m:t>𝑐𝑎𝑙𝑐𝑢𝑙𝑎𝑡𝑒</m:t>
                        </m:r>
                        <m:r>
                          <a:rPr lang="en-IN" sz="2400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IN" sz="2400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IN" sz="2400" i="1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IN" sz="2400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IN" sz="2400" i="1">
                            <a:latin typeface="Cambria Math" panose="02040503050406030204" pitchFamily="18" charset="0"/>
                          </a:rPr>
                          <m:t>𝑠𝑐h</m:t>
                        </m:r>
                      </m:sub>
                    </m:sSub>
                    <m:r>
                      <a:rPr lang="en-IN" sz="2400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IN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N" sz="2400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IN" sz="2400" i="1">
                            <a:latin typeface="Cambria Math" panose="02040503050406030204" pitchFamily="18" charset="0"/>
                          </a:rPr>
                          <m:t>𝑔𝑖</m:t>
                        </m:r>
                      </m:sub>
                    </m:sSub>
                    <m:r>
                      <a:rPr lang="en-IN" sz="2400" i="1"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n-IN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N" sz="2400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IN" sz="2400" i="1">
                            <a:latin typeface="Cambria Math" panose="02040503050406030204" pitchFamily="18" charset="0"/>
                          </a:rPr>
                          <m:t>𝑑𝑖</m:t>
                        </m:r>
                      </m:sub>
                    </m:sSub>
                  </m:oMath>
                </a14:m>
                <a:r>
                  <a:rPr lang="en-IN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IN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N" sz="2400" i="1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en-IN" sz="2400" i="1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IN" sz="2400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IN" sz="2400" i="1">
                            <a:latin typeface="Cambria Math" panose="02040503050406030204" pitchFamily="18" charset="0"/>
                          </a:rPr>
                          <m:t>𝑠𝑐h</m:t>
                        </m:r>
                      </m:sub>
                    </m:sSub>
                    <m:r>
                      <a:rPr lang="en-IN" sz="2400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IN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N" sz="2400" i="1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en-IN" sz="2400" i="1">
                            <a:latin typeface="Cambria Math" panose="02040503050406030204" pitchFamily="18" charset="0"/>
                          </a:rPr>
                          <m:t>𝑔𝑖</m:t>
                        </m:r>
                      </m:sub>
                    </m:sSub>
                    <m:r>
                      <a:rPr lang="en-IN" sz="2400" i="1"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n-IN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N" sz="2400" i="1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en-IN" sz="2400" i="1">
                            <a:latin typeface="Cambria Math" panose="02040503050406030204" pitchFamily="18" charset="0"/>
                          </a:rPr>
                          <m:t>𝑑𝑖</m:t>
                        </m:r>
                      </m:sub>
                    </m:sSub>
                  </m:oMath>
                </a14:m>
                <a:endParaRPr lang="en-IN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514350" indent="-514350" algn="just">
                  <a:lnSpc>
                    <a:spcPct val="100000"/>
                  </a:lnSpc>
                  <a:buFont typeface="+mj-lt"/>
                  <a:buAutoNum type="arabicPeriod" startAt="10"/>
                </a:pPr>
                <a14:m>
                  <m:oMath xmlns:m="http://schemas.openxmlformats.org/officeDocument/2006/math">
                    <m:sSubSup>
                      <m:sSubSupPr>
                        <m:ctrlPr>
                          <a:rPr lang="en-IN" sz="24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IN" sz="2400" i="1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IN" sz="2400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  <m:sup>
                        <m:r>
                          <a:rPr lang="en-IN" sz="2400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IN" sz="2400" i="1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IN" sz="2400" i="1">
                            <a:latin typeface="Cambria Math" panose="02040503050406030204" pitchFamily="18" charset="0"/>
                          </a:rPr>
                          <m:t>)</m:t>
                        </m:r>
                      </m:sup>
                    </m:sSubSup>
                    <m:r>
                      <a:rPr lang="en-IN" sz="24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IN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IN" sz="2400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sSub>
                          <m:sSubPr>
                            <m:ctrlPr>
                              <a:rPr lang="en-IN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IN" sz="2400" i="1">
                                <a:latin typeface="Cambria Math" panose="02040503050406030204" pitchFamily="18" charset="0"/>
                              </a:rPr>
                              <m:t>𝑌</m:t>
                            </m:r>
                          </m:e>
                          <m:sub>
                            <m:r>
                              <a:rPr lang="en-IN" sz="2400" i="1">
                                <a:latin typeface="Cambria Math" panose="02040503050406030204" pitchFamily="18" charset="0"/>
                              </a:rPr>
                              <m:t>𝑖𝑖</m:t>
                            </m:r>
                          </m:sub>
                        </m:sSub>
                      </m:den>
                    </m:f>
                    <m:r>
                      <a:rPr lang="en-IN" sz="2400" i="1">
                        <a:latin typeface="Cambria Math" panose="02040503050406030204" pitchFamily="18" charset="0"/>
                      </a:rPr>
                      <m:t>[(</m:t>
                    </m:r>
                    <m:f>
                      <m:fPr>
                        <m:ctrlPr>
                          <a:rPr lang="en-IN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IN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IN" sz="2400" i="1"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en-IN" sz="2400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en-IN" sz="2400" i="1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IN" sz="2400" i="1">
                                <a:latin typeface="Cambria Math" panose="02040503050406030204" pitchFamily="18" charset="0"/>
                              </a:rPr>
                              <m:t>𝑠𝑐h</m:t>
                            </m:r>
                          </m:sub>
                        </m:sSub>
                        <m:r>
                          <a:rPr lang="en-IN" sz="2400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IN" sz="2400" i="1">
                            <a:latin typeface="Cambria Math" panose="02040503050406030204" pitchFamily="18" charset="0"/>
                          </a:rPr>
                          <m:t>𝑗</m:t>
                        </m:r>
                        <m:sSub>
                          <m:sSubPr>
                            <m:ctrlPr>
                              <a:rPr lang="en-IN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IN" sz="2400" i="1">
                                <a:latin typeface="Cambria Math" panose="02040503050406030204" pitchFamily="18" charset="0"/>
                              </a:rPr>
                              <m:t>𝑄</m:t>
                            </m:r>
                          </m:e>
                          <m:sub>
                            <m:r>
                              <a:rPr lang="en-IN" sz="2400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en-IN" sz="2400" b="0" i="1" smtClean="0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IN" sz="2400" b="0" i="1" smtClean="0">
                                <a:latin typeface="Cambria Math" panose="02040503050406030204" pitchFamily="18" charset="0"/>
                              </a:rPr>
                              <m:t>𝑠𝑐h</m:t>
                            </m:r>
                          </m:sub>
                        </m:sSub>
                      </m:num>
                      <m:den>
                        <m:sSubSup>
                          <m:sSubSupPr>
                            <m:ctrlPr>
                              <a:rPr lang="en-IN" sz="2400" i="1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IN" sz="2400" i="1">
                                <a:latin typeface="Cambria Math" panose="02040503050406030204" pitchFamily="18" charset="0"/>
                              </a:rPr>
                              <m:t>𝑉</m:t>
                            </m:r>
                          </m:e>
                          <m:sub>
                            <m:r>
                              <a:rPr lang="en-IN" sz="2400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  <m:sup>
                            <m:d>
                              <m:dPr>
                                <m:ctrlPr>
                                  <a:rPr lang="en-IN" sz="24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IN" sz="2400" i="1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  <m:r>
                                  <a:rPr lang="en-IN" sz="2400" i="1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</m:d>
                            <m:r>
                              <a:rPr lang="en-IN" sz="2400" i="1">
                                <a:latin typeface="Cambria Math" panose="02040503050406030204" pitchFamily="18" charset="0"/>
                              </a:rPr>
                              <m:t>∗</m:t>
                            </m:r>
                          </m:sup>
                        </m:sSubSup>
                      </m:den>
                    </m:f>
                    <m:r>
                      <a:rPr lang="en-IN" sz="2400" i="1">
                        <a:latin typeface="Cambria Math" panose="02040503050406030204" pitchFamily="18" charset="0"/>
                      </a:rPr>
                      <m:t>)−</m:t>
                    </m:r>
                    <m:nary>
                      <m:naryPr>
                        <m:chr m:val="∑"/>
                        <m:limLoc m:val="undOvr"/>
                        <m:ctrlPr>
                          <a:rPr lang="en-IN" sz="2400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IN" sz="2400" i="1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IN" sz="2400" i="1">
                            <a:latin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a:rPr lang="en-IN" sz="2400" i="1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IN" sz="2400" i="1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  <m:e>
                        <m:sSub>
                          <m:sSubPr>
                            <m:ctrlPr>
                              <a:rPr lang="en-IN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IN" sz="2400" i="1">
                                <a:latin typeface="Cambria Math" panose="02040503050406030204" pitchFamily="18" charset="0"/>
                              </a:rPr>
                              <m:t>𝑌</m:t>
                            </m:r>
                          </m:e>
                          <m:sub>
                            <m:r>
                              <a:rPr lang="en-IN" sz="2400" i="1">
                                <a:latin typeface="Cambria Math" panose="02040503050406030204" pitchFamily="18" charset="0"/>
                              </a:rPr>
                              <m:t>𝑖𝑘</m:t>
                            </m:r>
                          </m:sub>
                        </m:sSub>
                        <m:sSubSup>
                          <m:sSubSupPr>
                            <m:ctrlPr>
                              <a:rPr lang="en-IN" sz="2400" i="1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IN" sz="2400" i="1">
                                <a:latin typeface="Cambria Math" panose="02040503050406030204" pitchFamily="18" charset="0"/>
                              </a:rPr>
                              <m:t>𝑉</m:t>
                            </m:r>
                          </m:e>
                          <m:sub>
                            <m:r>
                              <a:rPr lang="en-IN" sz="2400" i="1"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b>
                          <m:sup>
                            <m:r>
                              <a:rPr lang="en-IN" sz="2400" i="1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IN" sz="2400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en-IN" sz="2400" i="1">
                                <a:latin typeface="Cambria Math" panose="02040503050406030204" pitchFamily="18" charset="0"/>
                              </a:rPr>
                              <m:t>)</m:t>
                            </m:r>
                          </m:sup>
                        </m:sSubSup>
                      </m:e>
                    </m:nary>
                    <m:r>
                      <a:rPr lang="en-IN" sz="2400" i="1">
                        <a:latin typeface="Cambria Math" panose="02040503050406030204" pitchFamily="18" charset="0"/>
                      </a:rPr>
                      <m:t>−</m:t>
                    </m:r>
                    <m:nary>
                      <m:naryPr>
                        <m:chr m:val="∑"/>
                        <m:limLoc m:val="undOvr"/>
                        <m:ctrlPr>
                          <a:rPr lang="en-IN" sz="2400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IN" sz="2400" i="1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IN" sz="2400" i="1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IN" sz="2400" i="1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IN" sz="2400" i="1">
                            <a:latin typeface="Cambria Math" panose="02040503050406030204" pitchFamily="18" charset="0"/>
                          </a:rPr>
                          <m:t>+1</m:t>
                        </m:r>
                      </m:sub>
                      <m:sup>
                        <m:r>
                          <a:rPr lang="en-IN" sz="2400" i="1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  <m:e>
                        <m:sSub>
                          <m:sSubPr>
                            <m:ctrlPr>
                              <a:rPr lang="en-IN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IN" sz="2400" i="1">
                                <a:latin typeface="Cambria Math" panose="02040503050406030204" pitchFamily="18" charset="0"/>
                              </a:rPr>
                              <m:t>𝑌</m:t>
                            </m:r>
                          </m:e>
                          <m:sub>
                            <m:r>
                              <a:rPr lang="en-IN" sz="2400" i="1">
                                <a:latin typeface="Cambria Math" panose="02040503050406030204" pitchFamily="18" charset="0"/>
                              </a:rPr>
                              <m:t>𝑖𝑘</m:t>
                            </m:r>
                          </m:sub>
                        </m:sSub>
                        <m:sSubSup>
                          <m:sSubSupPr>
                            <m:ctrlPr>
                              <a:rPr lang="en-IN" sz="2400" i="1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IN" sz="2400" i="1">
                                <a:latin typeface="Cambria Math" panose="02040503050406030204" pitchFamily="18" charset="0"/>
                              </a:rPr>
                              <m:t>𝑉</m:t>
                            </m:r>
                          </m:e>
                          <m:sub>
                            <m:r>
                              <a:rPr lang="en-IN" sz="2400" i="1"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b>
                          <m:sup>
                            <m:r>
                              <a:rPr lang="en-IN" sz="2400" i="1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IN" sz="2400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en-IN" sz="2400" i="1">
                                <a:latin typeface="Cambria Math" panose="02040503050406030204" pitchFamily="18" charset="0"/>
                              </a:rPr>
                              <m:t>−1)</m:t>
                            </m:r>
                          </m:sup>
                        </m:sSubSup>
                        <m:r>
                          <a:rPr lang="en-IN" sz="2400" i="1">
                            <a:latin typeface="Cambria Math" panose="02040503050406030204" pitchFamily="18" charset="0"/>
                          </a:rPr>
                          <m:t>]</m:t>
                        </m:r>
                      </m:e>
                    </m:nary>
                  </m:oMath>
                </a14:m>
                <a:endParaRPr lang="en-IN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514350" indent="-514350" algn="just">
                  <a:lnSpc>
                    <a:spcPct val="100000"/>
                  </a:lnSpc>
                  <a:buFont typeface="+mj-lt"/>
                  <a:buAutoNum type="arabicPeriod" startAt="10"/>
                </a:pPr>
                <a:r>
                  <a:rPr lang="en-IN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Increase </a:t>
                </a:r>
                <a:r>
                  <a:rPr lang="en-IN" sz="24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iter</a:t>
                </a:r>
                <a:r>
                  <a:rPr lang="en-IN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IN" sz="24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count,t</a:t>
                </a:r>
                <a:r>
                  <a:rPr lang="en-IN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=t+1</a:t>
                </a:r>
              </a:p>
              <a:p>
                <a:pPr marL="514350" indent="-514350" algn="just">
                  <a:lnSpc>
                    <a:spcPct val="100000"/>
                  </a:lnSpc>
                  <a:buFont typeface="+mj-lt"/>
                  <a:buAutoNum type="arabicPeriod" startAt="10"/>
                </a:pPr>
                <a:r>
                  <a:rPr lang="en-IN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Go to step 3 if t&lt; max </a:t>
                </a:r>
                <a:r>
                  <a:rPr lang="en-IN" sz="24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iter</a:t>
                </a:r>
                <a:endParaRPr lang="en-IN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514350" indent="-514350" algn="just">
                  <a:lnSpc>
                    <a:spcPct val="100000"/>
                  </a:lnSpc>
                  <a:buFont typeface="+mj-lt"/>
                  <a:buAutoNum type="arabicPeriod" startAt="10"/>
                </a:pPr>
                <a:r>
                  <a:rPr lang="en-IN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end</a:t>
                </a:r>
                <a:endParaRPr lang="en-IN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45660" y="1241946"/>
                <a:ext cx="11668836" cy="5472753"/>
              </a:xfrm>
              <a:blipFill rotWithShape="0">
                <a:blip r:embed="rId2"/>
                <a:stretch>
                  <a:fillRect l="-784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5466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99651"/>
          </a:xfrm>
        </p:spPr>
        <p:txBody>
          <a:bodyPr>
            <a:normAutofit/>
          </a:bodyPr>
          <a:lstStyle/>
          <a:p>
            <a:r>
              <a:rPr lang="en-IN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Topic covered  as:</a:t>
            </a:r>
            <a:endParaRPr lang="en-IN" sz="3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Load flow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problem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Ybus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olution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technique using Gauss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seidel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method </a:t>
            </a:r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5377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08081"/>
          </a:xfrm>
        </p:spPr>
        <p:txBody>
          <a:bodyPr>
            <a:normAutofit fontScale="90000"/>
          </a:bodyPr>
          <a:lstStyle/>
          <a:p>
            <a:endParaRPr lang="en-IN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92322" y="95534"/>
            <a:ext cx="8570794" cy="67488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366171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Rectangle 3"/>
          <p:cNvSpPr/>
          <p:nvPr/>
        </p:nvSpPr>
        <p:spPr>
          <a:xfrm>
            <a:off x="4521531" y="2967335"/>
            <a:ext cx="314893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Thank You</a:t>
            </a:r>
            <a:endParaRPr lang="en-US" sz="5400" b="1" cap="none" spc="0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50685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94935"/>
          </a:xfrm>
        </p:spPr>
        <p:txBody>
          <a:bodyPr>
            <a:normAutofit/>
          </a:bodyPr>
          <a:lstStyle/>
          <a:p>
            <a:pPr algn="ctr"/>
            <a:r>
              <a:rPr lang="en-IN" sz="32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Introduction of Load flow study</a:t>
            </a:r>
            <a:endParaRPr lang="en-IN" sz="32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 dirty="0" smtClean="0"/>
          </a:p>
          <a:p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is also known as power flow study</a:t>
            </a:r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Load flow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study in power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system is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steady state solution of the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power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system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network.</a:t>
            </a:r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is a steady –state analysis whose target is to determine the following</a:t>
            </a:r>
          </a:p>
          <a:p>
            <a:pPr lvl="1"/>
            <a:r>
              <a:rPr lang="en-I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Bus voltage</a:t>
            </a:r>
          </a:p>
          <a:p>
            <a:pPr lvl="1"/>
            <a:r>
              <a:rPr lang="en-I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Branch current</a:t>
            </a:r>
          </a:p>
          <a:p>
            <a:pPr lvl="1"/>
            <a:r>
              <a:rPr lang="en-I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Real and reactive power flows in a system under a given load conditions</a:t>
            </a:r>
          </a:p>
        </p:txBody>
      </p:sp>
    </p:spTree>
    <p:extLst>
      <p:ext uri="{BB962C8B-B14F-4D97-AF65-F5344CB8AC3E}">
        <p14:creationId xmlns:p14="http://schemas.microsoft.com/office/powerpoint/2010/main" val="411132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90218"/>
          </a:xfrm>
        </p:spPr>
        <p:txBody>
          <a:bodyPr>
            <a:normAutofit fontScale="90000"/>
          </a:bodyPr>
          <a:lstStyle/>
          <a:p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I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Load flow study is done on a power system to ensure that: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I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Generation supplies the demand (load) plus losses.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I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Bus voltage magnitudes remains close to rated values.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I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Generation operates within specified real and reactive power limits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I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Transmissions lines and transformers are not overloaded.</a:t>
            </a:r>
            <a:endParaRPr lang="en-I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6273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>
              <a:xfrm>
                <a:off x="838200" y="378773"/>
                <a:ext cx="10515600" cy="562923"/>
              </a:xfrm>
            </p:spPr>
            <p:txBody>
              <a:bodyPr>
                <a:normAutofit fontScale="90000"/>
              </a:bodyPr>
              <a:lstStyle/>
              <a:p>
                <a:pPr algn="ctr"/>
                <a14:m>
                  <m:oMath xmlns:m="http://schemas.openxmlformats.org/officeDocument/2006/math">
                    <m:sSub>
                      <m:sSubPr>
                        <m:ctrlPr>
                          <a:rPr lang="en-IN" sz="360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N" sz="36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𝑌</m:t>
                        </m:r>
                      </m:e>
                      <m:sub>
                        <m:r>
                          <a:rPr lang="en-IN" sz="36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𝑏𝑢𝑠</m:t>
                        </m:r>
                      </m:sub>
                    </m:sSub>
                    <m:r>
                      <a:rPr lang="en-US" sz="3600" b="0" i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(</m:t>
                    </m:r>
                  </m:oMath>
                </a14:m>
                <a:r>
                  <a:rPr lang="en-US" sz="36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Bus admittance </a:t>
                </a:r>
                <a:r>
                  <a:rPr lang="en-US" sz="3600" dirty="0" smtClean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matrix).</a:t>
                </a:r>
                <a:endParaRPr lang="en-US" sz="3600" dirty="0">
                  <a:solidFill>
                    <a:srgbClr val="C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838200" y="378773"/>
                <a:ext cx="10515600" cy="562923"/>
              </a:xfrm>
              <a:blipFill rotWithShape="0">
                <a:blip r:embed="rId2"/>
                <a:stretch>
                  <a:fillRect t="-20652" b="-32609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1173708"/>
                <a:ext cx="10515600" cy="5568286"/>
              </a:xfrm>
            </p:spPr>
            <p:txBody>
              <a:bodyPr>
                <a:normAutofit fontScale="25000" lnSpcReduction="20000"/>
              </a:bodyPr>
              <a:lstStyle/>
              <a:p>
                <a:pPr algn="just">
                  <a:lnSpc>
                    <a:spcPct val="120000"/>
                  </a:lnSpc>
                </a:pPr>
                <a:r>
                  <a:rPr lang="en-US" sz="9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Bus admittance matrix </a:t>
                </a:r>
                <a:r>
                  <a:rPr lang="en-US" sz="9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is often </a:t>
                </a:r>
                <a:r>
                  <a:rPr lang="en-US" sz="9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used in solving load </a:t>
                </a:r>
                <a:r>
                  <a:rPr lang="en-US" sz="9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flow </a:t>
                </a:r>
                <a:r>
                  <a:rPr lang="en-US" sz="9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problem</a:t>
                </a:r>
              </a:p>
              <a:p>
                <a:pPr algn="just">
                  <a:lnSpc>
                    <a:spcPct val="120000"/>
                  </a:lnSpc>
                </a:pPr>
                <a:r>
                  <a:rPr lang="en-US" sz="9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Node-voltage equation is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IN" sz="9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9600" b="0" i="1" smtClean="0">
                            <a:latin typeface="Cambria Math" panose="02040503050406030204" pitchFamily="18" charset="0"/>
                          </a:rPr>
                          <m:t>𝐽</m:t>
                        </m:r>
                      </m:e>
                      <m:sub>
                        <m:r>
                          <a:rPr lang="en-IN" sz="9600" i="1">
                            <a:latin typeface="Cambria Math" panose="02040503050406030204" pitchFamily="18" charset="0"/>
                          </a:rPr>
                          <m:t>𝑏𝑢𝑠</m:t>
                        </m:r>
                      </m:sub>
                    </m:sSub>
                    <m:r>
                      <a:rPr lang="en-IN" sz="9600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IN" sz="9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N" sz="9600" i="1">
                            <a:latin typeface="Cambria Math" panose="02040503050406030204" pitchFamily="18" charset="0"/>
                          </a:rPr>
                          <m:t>𝑌</m:t>
                        </m:r>
                      </m:e>
                      <m:sub>
                        <m:r>
                          <a:rPr lang="en-IN" sz="9600" i="1">
                            <a:latin typeface="Cambria Math" panose="02040503050406030204" pitchFamily="18" charset="0"/>
                          </a:rPr>
                          <m:t>𝑏𝑢𝑠</m:t>
                        </m:r>
                      </m:sub>
                    </m:sSub>
                    <m:sSub>
                      <m:sSubPr>
                        <m:ctrlPr>
                          <a:rPr lang="en-IN" sz="9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N" sz="9600" i="1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IN" sz="9600" i="1">
                            <a:latin typeface="Cambria Math" panose="02040503050406030204" pitchFamily="18" charset="0"/>
                          </a:rPr>
                          <m:t>𝑏𝑢𝑠</m:t>
                        </m:r>
                      </m:sub>
                    </m:sSub>
                  </m:oMath>
                </a14:m>
                <a:endParaRPr lang="en-IN" sz="96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>
                  <a:lnSpc>
                    <a:spcPct val="120000"/>
                  </a:lnSpc>
                </a:pPr>
                <a:r>
                  <a:rPr lang="en-US" sz="9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Here,</a:t>
                </a:r>
                <a:r>
                  <a:rPr lang="en-IN" sz="9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IN" sz="9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9600" b="0" i="1" smtClean="0">
                            <a:latin typeface="Cambria Math" panose="02040503050406030204" pitchFamily="18" charset="0"/>
                          </a:rPr>
                          <m:t>𝐽</m:t>
                        </m:r>
                      </m:e>
                      <m:sub>
                        <m:r>
                          <a:rPr lang="en-IN" sz="9600" i="1">
                            <a:latin typeface="Cambria Math" panose="02040503050406030204" pitchFamily="18" charset="0"/>
                          </a:rPr>
                          <m:t>𝑏𝑢𝑠</m:t>
                        </m:r>
                      </m:sub>
                    </m:sSub>
                  </m:oMath>
                </a14:m>
                <a:r>
                  <a:rPr lang="en-US" sz="9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=vector of injected bus current.</a:t>
                </a:r>
              </a:p>
              <a:p>
                <a:pPr algn="just">
                  <a:lnSpc>
                    <a:spcPct val="120000"/>
                  </a:lnSpc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IN" sz="9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N" sz="9600" i="1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IN" sz="9600" i="1">
                            <a:latin typeface="Cambria Math" panose="02040503050406030204" pitchFamily="18" charset="0"/>
                          </a:rPr>
                          <m:t>𝑏𝑢𝑠</m:t>
                        </m:r>
                      </m:sub>
                    </m:sSub>
                  </m:oMath>
                </a14:m>
                <a:r>
                  <a:rPr lang="en-US" sz="9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Vector of bus Voltage,</a:t>
                </a:r>
              </a:p>
              <a:p>
                <a:pPr algn="just">
                  <a:lnSpc>
                    <a:spcPct val="120000"/>
                  </a:lnSpc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IN" sz="9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N" sz="9600" i="1">
                            <a:latin typeface="Cambria Math" panose="02040503050406030204" pitchFamily="18" charset="0"/>
                          </a:rPr>
                          <m:t>𝑌</m:t>
                        </m:r>
                      </m:e>
                      <m:sub>
                        <m:r>
                          <a:rPr lang="en-IN" sz="9600" i="1">
                            <a:latin typeface="Cambria Math" panose="02040503050406030204" pitchFamily="18" charset="0"/>
                          </a:rPr>
                          <m:t>𝑏𝑢𝑠</m:t>
                        </m:r>
                      </m:sub>
                    </m:sSub>
                  </m:oMath>
                </a14:m>
                <a:r>
                  <a:rPr lang="en-US" sz="9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Bus admittance matrix.</a:t>
                </a:r>
              </a:p>
              <a:p>
                <a:pPr algn="just">
                  <a:lnSpc>
                    <a:spcPct val="120000"/>
                  </a:lnSpc>
                </a:pPr>
                <a:r>
                  <a:rPr lang="en-US" sz="9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Diagonal element is known as self admittance of bus</a:t>
                </a:r>
              </a:p>
              <a:p>
                <a:pPr algn="just">
                  <a:lnSpc>
                    <a:spcPct val="120000"/>
                  </a:lnSpc>
                </a:pPr>
                <a:r>
                  <a:rPr lang="en-US" sz="9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Off -</a:t>
                </a:r>
                <a:r>
                  <a:rPr lang="en-US" sz="9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Diagonal element is known as </a:t>
                </a:r>
                <a:r>
                  <a:rPr lang="en-US" sz="9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transfer admittance </a:t>
                </a:r>
                <a:r>
                  <a:rPr lang="en-US" sz="9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of </a:t>
                </a:r>
                <a:r>
                  <a:rPr lang="en-US" sz="9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bus</a:t>
                </a:r>
              </a:p>
              <a:p>
                <a:pPr algn="just">
                  <a:lnSpc>
                    <a:spcPct val="120000"/>
                  </a:lnSpc>
                </a:pPr>
                <a:r>
                  <a:rPr lang="en-IN" sz="9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Spars matrix</a:t>
                </a:r>
              </a:p>
              <a:p>
                <a:pPr algn="just">
                  <a:lnSpc>
                    <a:spcPct val="120000"/>
                  </a:lnSpc>
                </a:pPr>
                <a:r>
                  <a:rPr lang="en-IN" sz="9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Symmetric matrix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IN" sz="9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9600" b="0" i="1" smtClean="0">
                            <a:latin typeface="Cambria Math" panose="02040503050406030204" pitchFamily="18" charset="0"/>
                          </a:rPr>
                          <m:t> ,</m:t>
                        </m:r>
                        <m:r>
                          <a:rPr lang="en-IN" sz="9600" i="1">
                            <a:latin typeface="Cambria Math" panose="02040503050406030204" pitchFamily="18" charset="0"/>
                          </a:rPr>
                          <m:t>𝑌</m:t>
                        </m:r>
                      </m:e>
                      <m:sub>
                        <m:r>
                          <a:rPr lang="en-US" sz="9600" b="0" i="1" smtClean="0">
                            <a:latin typeface="Cambria Math" panose="02040503050406030204" pitchFamily="18" charset="0"/>
                          </a:rPr>
                          <m:t>𝑖𝑘</m:t>
                        </m:r>
                      </m:sub>
                    </m:sSub>
                    <m:r>
                      <a:rPr lang="en-US" sz="9600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IN" sz="9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N" sz="9600" i="1">
                            <a:latin typeface="Cambria Math" panose="02040503050406030204" pitchFamily="18" charset="0"/>
                          </a:rPr>
                          <m:t>𝑌</m:t>
                        </m:r>
                      </m:e>
                      <m:sub>
                        <m:r>
                          <a:rPr lang="en-US" sz="9600" b="0" i="1" smtClean="0">
                            <a:latin typeface="Cambria Math" panose="02040503050406030204" pitchFamily="18" charset="0"/>
                          </a:rPr>
                          <m:t>𝑘𝑖</m:t>
                        </m:r>
                      </m:sub>
                    </m:sSub>
                  </m:oMath>
                </a14:m>
                <a:r>
                  <a:rPr lang="en-IN" sz="9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here,</a:t>
                </a:r>
                <a:r>
                  <a:rPr lang="en-US" sz="9600" dirty="0"/>
                  <a:t> </a:t>
                </a:r>
                <a14:m>
                  <m:oMath xmlns:m="http://schemas.openxmlformats.org/officeDocument/2006/math">
                    <m:r>
                      <a:rPr lang="en-US" sz="9600" i="1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sz="9600" i="1" smtClean="0">
                        <a:latin typeface="Cambria Math" panose="02040503050406030204" pitchFamily="18" charset="0"/>
                      </a:rPr>
                      <m:t>≠</m:t>
                    </m:r>
                    <m:r>
                      <a:rPr lang="en-US" sz="9600" i="1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endParaRPr lang="en-IN" sz="96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>
                  <a:lnSpc>
                    <a:spcPct val="120000"/>
                  </a:lnSpc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IN" sz="9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9600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IN" sz="9600" i="1">
                            <a:latin typeface="Cambria Math" panose="02040503050406030204" pitchFamily="18" charset="0"/>
                          </a:rPr>
                          <m:t>𝑌</m:t>
                        </m:r>
                      </m:e>
                      <m:sub>
                        <m:r>
                          <a:rPr lang="en-US" sz="9600" i="1">
                            <a:latin typeface="Cambria Math" panose="02040503050406030204" pitchFamily="18" charset="0"/>
                          </a:rPr>
                          <m:t>𝑖𝑘</m:t>
                        </m:r>
                      </m:sub>
                    </m:sSub>
                    <m:d>
                      <m:dPr>
                        <m:ctrlPr>
                          <a:rPr lang="en-US" sz="9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9600" i="1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sz="9600" i="1">
                            <a:latin typeface="Cambria Math" panose="02040503050406030204" pitchFamily="18" charset="0"/>
                          </a:rPr>
                          <m:t>≠</m:t>
                        </m:r>
                        <m:r>
                          <a:rPr lang="en-US" sz="9600" i="1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</m:d>
                    <m:r>
                      <a:rPr lang="en-US" sz="9600" b="0" i="1" smtClean="0">
                        <a:latin typeface="Cambria Math" panose="02040503050406030204" pitchFamily="18" charset="0"/>
                      </a:rPr>
                      <m:t>=0  </m:t>
                    </m:r>
                  </m:oMath>
                </a14:m>
                <a:r>
                  <a:rPr lang="en-IN" sz="9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if </a:t>
                </a:r>
                <a:r>
                  <a:rPr lang="en-IN" sz="9600" i="1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</a:t>
                </a:r>
                <a:r>
                  <a:rPr lang="en-IN" sz="96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</a:t>
                </a:r>
                <a:r>
                  <a:rPr lang="en-IN" sz="9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and </a:t>
                </a:r>
                <a:r>
                  <a:rPr lang="en-IN" sz="9600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</a:t>
                </a:r>
                <a:r>
                  <a:rPr lang="en-IN" sz="9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 bus are not connected .</a:t>
                </a:r>
              </a:p>
              <a:p>
                <a:pPr algn="just">
                  <a:lnSpc>
                    <a:spcPct val="120000"/>
                  </a:lnSpc>
                </a:pPr>
                <a:r>
                  <a:rPr lang="en-US" sz="9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Dimension (n </a:t>
                </a:r>
                <a:r>
                  <a:rPr lang="en-US" sz="9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 n) where n is the </a:t>
                </a:r>
                <a:r>
                  <a:rPr lang="en-US" sz="9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number of buses</a:t>
                </a:r>
              </a:p>
              <a:p>
                <a:endParaRPr lang="en-IN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173708"/>
                <a:ext cx="10515600" cy="5568286"/>
              </a:xfrm>
              <a:blipFill rotWithShape="0">
                <a:blip r:embed="rId3"/>
                <a:stretch>
                  <a:fillRect l="-812" t="-876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94193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35626"/>
          </a:xfrm>
        </p:spPr>
        <p:txBody>
          <a:bodyPr>
            <a:noAutofit/>
          </a:bodyPr>
          <a:lstStyle/>
          <a:p>
            <a:pPr algn="ctr"/>
            <a:r>
              <a:rPr lang="en-US" sz="36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bus system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765412" y="1078173"/>
            <a:ext cx="10515600" cy="5248915"/>
          </a:xfrm>
        </p:spPr>
        <p:txBody>
          <a:bodyPr/>
          <a:lstStyle/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endParaRPr lang="en-IN" dirty="0"/>
          </a:p>
        </p:txBody>
      </p:sp>
      <p:pic>
        <p:nvPicPr>
          <p:cNvPr id="9" name="Content Placeholder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24334" y="1296537"/>
            <a:ext cx="8420669" cy="42308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7836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45060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Equivalent </a:t>
            </a:r>
            <a:r>
              <a:rPr lang="en-US" sz="36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ckt</a:t>
            </a:r>
            <a:r>
              <a:rPr lang="en-US" sz="36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of 4 bus system</a:t>
            </a:r>
            <a:endParaRPr lang="en-IN" sz="36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79427" y="1690688"/>
            <a:ext cx="7178722" cy="45736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2047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40344"/>
          </a:xfrm>
        </p:spPr>
        <p:txBody>
          <a:bodyPr>
            <a:normAutofit fontScale="90000"/>
          </a:bodyPr>
          <a:lstStyle/>
          <a:p>
            <a:r>
              <a:rPr lang="en-US" sz="32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Applying KCL in 4 bus system and arrange equation in matrix form</a:t>
            </a:r>
            <a:endParaRPr lang="en-IN" sz="32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47667" y="1501254"/>
            <a:ext cx="6701050" cy="185609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65529" y="3753133"/>
            <a:ext cx="7465325" cy="2811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1506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53991"/>
          </a:xfrm>
        </p:spPr>
        <p:txBody>
          <a:bodyPr/>
          <a:lstStyle/>
          <a:p>
            <a:endParaRPr lang="en-IN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79679" y="1337482"/>
            <a:ext cx="5418160" cy="144666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02507" y="3002510"/>
            <a:ext cx="5718411" cy="221093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02507" y="5213445"/>
            <a:ext cx="5295333" cy="11873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6223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471</TotalTime>
  <Words>317</Words>
  <Application>Microsoft Office PowerPoint</Application>
  <PresentationFormat>Widescreen</PresentationFormat>
  <Paragraphs>144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8" baseType="lpstr">
      <vt:lpstr>Arial</vt:lpstr>
      <vt:lpstr>Calibri</vt:lpstr>
      <vt:lpstr>Calibri Light</vt:lpstr>
      <vt:lpstr>Cambria Math</vt:lpstr>
      <vt:lpstr>Times New Roman</vt:lpstr>
      <vt:lpstr>Wingdings</vt:lpstr>
      <vt:lpstr>Office Theme</vt:lpstr>
      <vt:lpstr>Power System Design </vt:lpstr>
      <vt:lpstr>Topic covered  as:</vt:lpstr>
      <vt:lpstr>Introduction of Load flow study</vt:lpstr>
      <vt:lpstr>PowerPoint Presentation</vt:lpstr>
      <vt:lpstr>Y_bus ( Bus admittance matrix).</vt:lpstr>
      <vt:lpstr>4 bus system</vt:lpstr>
      <vt:lpstr>Equivalent ckt. of 4 bus system</vt:lpstr>
      <vt:lpstr>Applying KCL in 4 bus system and arrange equation in matrix form</vt:lpstr>
      <vt:lpstr>PowerPoint Presentation</vt:lpstr>
      <vt:lpstr>PowerPoint Presentation</vt:lpstr>
      <vt:lpstr>Types of bus in load flow problem</vt:lpstr>
      <vt:lpstr>Power flow problem</vt:lpstr>
      <vt:lpstr>PowerPoint Presentation</vt:lpstr>
      <vt:lpstr>Gauss-seidel method for load flow</vt:lpstr>
      <vt:lpstr> </vt:lpstr>
      <vt:lpstr>Algorithms for Gauss Seidel method (without Q limit)</vt:lpstr>
      <vt:lpstr>PowerPoint Presentation</vt:lpstr>
      <vt:lpstr>Algorithms for GS method(with Q limit)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 SYSTEM DESIGN</dc:title>
  <dc:creator>BCE_arjun</dc:creator>
  <cp:lastModifiedBy>BCE_arjun</cp:lastModifiedBy>
  <cp:revision>43</cp:revision>
  <dcterms:created xsi:type="dcterms:W3CDTF">2020-03-30T07:35:51Z</dcterms:created>
  <dcterms:modified xsi:type="dcterms:W3CDTF">2020-04-01T14:08:37Z</dcterms:modified>
</cp:coreProperties>
</file>